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60" r:id="rId5"/>
    <p:sldId id="261" r:id="rId6"/>
    <p:sldId id="266" r:id="rId7"/>
    <p:sldId id="269" r:id="rId8"/>
    <p:sldId id="267" r:id="rId9"/>
    <p:sldId id="271" r:id="rId10"/>
    <p:sldId id="280" r:id="rId11"/>
    <p:sldId id="273" r:id="rId12"/>
    <p:sldId id="275" r:id="rId13"/>
    <p:sldId id="308" r:id="rId14"/>
    <p:sldId id="276" r:id="rId15"/>
    <p:sldId id="268" r:id="rId16"/>
    <p:sldId id="316" r:id="rId17"/>
    <p:sldId id="278" r:id="rId18"/>
    <p:sldId id="281" r:id="rId19"/>
    <p:sldId id="282" r:id="rId20"/>
    <p:sldId id="286" r:id="rId21"/>
    <p:sldId id="287" r:id="rId22"/>
    <p:sldId id="289" r:id="rId23"/>
    <p:sldId id="288" r:id="rId24"/>
    <p:sldId id="290" r:id="rId25"/>
    <p:sldId id="312" r:id="rId26"/>
    <p:sldId id="295" r:id="rId27"/>
    <p:sldId id="296" r:id="rId28"/>
    <p:sldId id="305" r:id="rId29"/>
    <p:sldId id="307" r:id="rId30"/>
    <p:sldId id="313" r:id="rId31"/>
    <p:sldId id="283" r:id="rId32"/>
    <p:sldId id="310" r:id="rId33"/>
    <p:sldId id="314" r:id="rId34"/>
    <p:sldId id="293" r:id="rId35"/>
    <p:sldId id="315" r:id="rId36"/>
    <p:sldId id="263" r:id="rId37"/>
    <p:sldId id="264" r:id="rId38"/>
    <p:sldId id="265" r:id="rId39"/>
    <p:sldId id="319" r:id="rId40"/>
    <p:sldId id="318" r:id="rId41"/>
    <p:sldId id="327" r:id="rId42"/>
    <p:sldId id="320" r:id="rId43"/>
    <p:sldId id="321" r:id="rId44"/>
    <p:sldId id="328" r:id="rId45"/>
    <p:sldId id="329" r:id="rId46"/>
    <p:sldId id="331" r:id="rId47"/>
    <p:sldId id="332" r:id="rId48"/>
    <p:sldId id="333" r:id="rId49"/>
    <p:sldId id="334" r:id="rId50"/>
    <p:sldId id="335" r:id="rId51"/>
    <p:sldId id="336" r:id="rId52"/>
    <p:sldId id="323" r:id="rId53"/>
    <p:sldId id="326" r:id="rId54"/>
    <p:sldId id="325" r:id="rId55"/>
    <p:sldId id="338" r:id="rId56"/>
    <p:sldId id="341" r:id="rId57"/>
    <p:sldId id="342" r:id="rId58"/>
    <p:sldId id="343" r:id="rId59"/>
    <p:sldId id="345" r:id="rId60"/>
    <p:sldId id="344" r:id="rId61"/>
    <p:sldId id="346" r:id="rId62"/>
    <p:sldId id="337" r:id="rId63"/>
    <p:sldId id="347" r:id="rId64"/>
    <p:sldId id="284" r:id="rId65"/>
    <p:sldId id="349" r:id="rId66"/>
    <p:sldId id="350" r:id="rId67"/>
    <p:sldId id="348" r:id="rId68"/>
    <p:sldId id="360" r:id="rId69"/>
    <p:sldId id="359" r:id="rId70"/>
    <p:sldId id="357" r:id="rId71"/>
    <p:sldId id="353" r:id="rId72"/>
    <p:sldId id="351" r:id="rId73"/>
    <p:sldId id="352" r:id="rId74"/>
    <p:sldId id="355" r:id="rId75"/>
    <p:sldId id="3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D99B-ED2A-425E-8B2E-CE937FF9892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9E184-BD20-4E87-A018-2116C510C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9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n-ea"/>
                <a:cs typeface="+mn-cs"/>
              </a:rPr>
              <a:t>It’s endothermic because hydrogen bonds break during phase transition to form a gas state if it were an exothermic process, you will overheat after you sweat instead of cooling down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8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7FB688-76E4-48B9-B6B4-7F2F8C76621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sym typeface="Symbol" panose="05050102010706020507" pitchFamily="18" charset="2"/>
              </a:rPr>
              <a:t></a:t>
            </a:r>
          </a:p>
        </p:txBody>
      </p:sp>
    </p:spTree>
    <p:extLst>
      <p:ext uri="{BB962C8B-B14F-4D97-AF65-F5344CB8AC3E}">
        <p14:creationId xmlns:p14="http://schemas.microsoft.com/office/powerpoint/2010/main" val="2877842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856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59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=</a:t>
            </a:r>
            <a:r>
              <a:rPr lang="en-US" baseline="0" dirty="0"/>
              <a:t> C/m = q/m delta T</a:t>
            </a:r>
          </a:p>
          <a:p>
            <a:r>
              <a:rPr lang="en-US" baseline="0" dirty="0"/>
              <a:t>Q= </a:t>
            </a:r>
            <a:r>
              <a:rPr lang="en-US" baseline="0" dirty="0" err="1"/>
              <a:t>Cp</a:t>
            </a:r>
            <a:r>
              <a:rPr lang="en-US" baseline="0" dirty="0"/>
              <a:t> m delta T = (0.385 J/ g K) (50.0g) (200 K ) = 3,850 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=</a:t>
            </a:r>
            <a:r>
              <a:rPr lang="en-US" baseline="0" dirty="0"/>
              <a:t> C/m = q/m delta T</a:t>
            </a:r>
          </a:p>
          <a:p>
            <a:r>
              <a:rPr lang="en-US" baseline="0" dirty="0"/>
              <a:t>Q= </a:t>
            </a:r>
            <a:r>
              <a:rPr lang="en-US" baseline="0" dirty="0" err="1"/>
              <a:t>Cp</a:t>
            </a:r>
            <a:r>
              <a:rPr lang="en-US" baseline="0" dirty="0"/>
              <a:t> m delta T = (0.385 J/ g K) (50.0g) (200 K ) = 3,850 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99771" y="4409758"/>
            <a:ext cx="5598159" cy="4177665"/>
          </a:xfrm>
          <a:prstGeom prst="rect">
            <a:avLst/>
          </a:prstGeom>
        </p:spPr>
        <p:txBody>
          <a:bodyPr lIns="93016" tIns="93016" rIns="93016" bIns="93016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99771" y="4409758"/>
            <a:ext cx="5598159" cy="4177665"/>
          </a:xfrm>
          <a:prstGeom prst="rect">
            <a:avLst/>
          </a:prstGeom>
        </p:spPr>
        <p:txBody>
          <a:bodyPr lIns="93016" tIns="93016" rIns="93016" bIns="93016" anchor="ctr" anchorCtr="0">
            <a:noAutofit/>
          </a:bodyPr>
          <a:lstStyle/>
          <a:p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99771" y="4409758"/>
            <a:ext cx="5598159" cy="4177665"/>
          </a:xfrm>
          <a:prstGeom prst="rect">
            <a:avLst/>
          </a:prstGeom>
        </p:spPr>
        <p:txBody>
          <a:bodyPr lIns="93016" tIns="93016" rIns="93016" bIns="93016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99771" y="4409758"/>
            <a:ext cx="5598159" cy="4177665"/>
          </a:xfrm>
          <a:prstGeom prst="rect">
            <a:avLst/>
          </a:prstGeom>
        </p:spPr>
        <p:txBody>
          <a:bodyPr lIns="93016" tIns="93016" rIns="93016" bIns="93016" anchor="ctr" anchorCtr="0">
            <a:noAutofit/>
          </a:bodyPr>
          <a:lstStyle/>
          <a:p>
            <a:endParaRPr/>
          </a:p>
        </p:txBody>
      </p:sp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073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04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72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4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4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04159D-2730-4817-B388-01E925F68C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0778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5434D6-0096-431D-A4E6-10BDFD8851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04833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B39F22-2443-4193-A695-4A70A79902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687557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641600" y="1981200"/>
            <a:ext cx="88392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24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2800" y="762000"/>
            <a:ext cx="109728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41600" y="1248000"/>
            <a:ext cx="1087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336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5386917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32004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86917" cy="4068763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57401"/>
            <a:ext cx="5389033" cy="40687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6197600" y="1752602"/>
            <a:ext cx="5386917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32004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12800" y="733200"/>
            <a:ext cx="109728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41600" y="1219200"/>
            <a:ext cx="1087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7200" y="6541801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1600" y="6477001"/>
            <a:ext cx="28448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87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733200"/>
            <a:ext cx="109728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752601"/>
            <a:ext cx="10972800" cy="437356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800" b="1"/>
            </a:lvl1pPr>
            <a:lvl2pPr marL="684213" indent="-227013">
              <a:lnSpc>
                <a:spcPts val="2600"/>
              </a:lnSpc>
              <a:defRPr sz="2400"/>
            </a:lvl2pPr>
            <a:lvl3pPr marL="1087438" indent="-173038">
              <a:lnSpc>
                <a:spcPts val="2600"/>
              </a:lnSpc>
              <a:defRPr sz="2000"/>
            </a:lvl3pPr>
            <a:lvl4pPr marL="1541463" indent="-169863">
              <a:lnSpc>
                <a:spcPts val="2600"/>
              </a:lnSpc>
              <a:defRPr sz="1600"/>
            </a:lvl4pPr>
            <a:lvl5pPr marL="2001838" indent="-173038">
              <a:lnSpc>
                <a:spcPts val="26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41600" y="1219200"/>
            <a:ext cx="1087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7200" y="6541801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" y="6477001"/>
            <a:ext cx="28448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82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47800"/>
            <a:ext cx="6815667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1752601"/>
            <a:ext cx="3807884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2800" y="733200"/>
            <a:ext cx="109728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41600" y="1219200"/>
            <a:ext cx="1087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7200" y="6541801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" y="6477001"/>
            <a:ext cx="28448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2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4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6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8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8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0D82-213B-41B1-B398-DEE2107C0839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397E5-49AE-4973-A010-51798EABC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6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7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9.wdp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10.wdp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image1.slideserve.com/2017581/entropy-is-disorder-l.jp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image1.slideserve.com/2017581/entropy-states-l.jp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hyperlink" Target="https://image1.slideserve.com/2017581/entropy-states-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1.slideserve.com/2017581/entropy-states-l.jp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image1.slideserve.com/2017581/standard-entropy-values-l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sciencedirect.com/topics/chemistry/zero-temperatur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55" y="0"/>
            <a:ext cx="10010341" cy="6165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2925" y="1716517"/>
            <a:ext cx="9144000" cy="1753299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Thermodynamics and Energy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2314" y="4264833"/>
            <a:ext cx="6750341" cy="1045398"/>
          </a:xfrm>
        </p:spPr>
        <p:txBody>
          <a:bodyPr/>
          <a:lstStyle/>
          <a:p>
            <a:r>
              <a:rPr lang="en-US" dirty="0"/>
              <a:t>Course Tutor: M. Hassan</a:t>
            </a:r>
          </a:p>
          <a:p>
            <a:r>
              <a:rPr lang="en-US" dirty="0"/>
              <a:t>OSU-SWJTU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90F0C0-4D78-4284-8550-3613D717C120}"/>
              </a:ext>
            </a:extLst>
          </p:cNvPr>
          <p:cNvSpPr txBox="1">
            <a:spLocks/>
          </p:cNvSpPr>
          <p:nvPr/>
        </p:nvSpPr>
        <p:spPr>
          <a:xfrm>
            <a:off x="4202885" y="458791"/>
            <a:ext cx="4261607" cy="925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Algerian" panose="04020705040A02060702" pitchFamily="82" charset="0"/>
                <a:cs typeface="Times New Roman" panose="02020603050405020304" pitchFamily="18" charset="0"/>
              </a:rPr>
              <a:t>Chapter 9/10</a:t>
            </a:r>
            <a:endParaRPr lang="en-US" sz="4000" b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4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2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39" y="941424"/>
            <a:ext cx="7917628" cy="52355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two-step process is used to make calorimetric measurements.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known amount of heat is generated in the apparatus.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measurement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amount of heat absorbed or released in the reaction of a known amount of material is determined.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63" y="4605934"/>
            <a:ext cx="3323049" cy="631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74" y="5423468"/>
            <a:ext cx="6660426" cy="5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026" y="361272"/>
            <a:ext cx="2744145" cy="3806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73" y="4313806"/>
            <a:ext cx="3048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49841" y="1390449"/>
            <a:ext cx="5386917" cy="304801"/>
          </a:xfrm>
        </p:spPr>
        <p:txBody>
          <a:bodyPr/>
          <a:lstStyle/>
          <a:p>
            <a:r>
              <a:rPr lang="en-US" sz="2400" dirty="0"/>
              <a:t>Exothermic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7581" y="2057401"/>
            <a:ext cx="5203807" cy="281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Reaction that </a:t>
            </a:r>
            <a:r>
              <a:rPr lang="en-US" dirty="0">
                <a:solidFill>
                  <a:srgbClr val="FF0000"/>
                </a:solidFill>
              </a:rPr>
              <a:t>gives off heat </a:t>
            </a:r>
            <a:r>
              <a:rPr lang="en-US" dirty="0">
                <a:solidFill>
                  <a:schemeClr val="tx2"/>
                </a:solidFill>
              </a:rPr>
              <a:t>to its surroundings</a:t>
            </a:r>
          </a:p>
          <a:p>
            <a:pPr lvl="1"/>
            <a:r>
              <a:rPr lang="en-US" dirty="0"/>
              <a:t>A candle flame</a:t>
            </a:r>
          </a:p>
          <a:p>
            <a:pPr lvl="1"/>
            <a:r>
              <a:rPr lang="en-US" dirty="0"/>
              <a:t>Burning sugar</a:t>
            </a:r>
          </a:p>
          <a:p>
            <a:pPr lvl="1"/>
            <a:r>
              <a:rPr lang="en-US" dirty="0"/>
              <a:t>Rusting iron</a:t>
            </a:r>
          </a:p>
          <a:p>
            <a:pPr lvl="1"/>
            <a:r>
              <a:rPr lang="en-US" dirty="0"/>
              <a:t>Making ice cubes</a:t>
            </a:r>
          </a:p>
          <a:p>
            <a:pPr lvl="1"/>
            <a:r>
              <a:rPr lang="en-US" dirty="0"/>
              <a:t>Forming bonds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036611" y="2114350"/>
            <a:ext cx="5957022" cy="2590800"/>
          </a:xfrm>
        </p:spPr>
        <p:txBody>
          <a:bodyPr/>
          <a:lstStyle/>
          <a:p>
            <a:r>
              <a:rPr lang="en-US" dirty="0"/>
              <a:t>Reaction that </a:t>
            </a:r>
            <a:r>
              <a:rPr lang="en-US" dirty="0">
                <a:solidFill>
                  <a:schemeClr val="accent2"/>
                </a:solidFill>
              </a:rPr>
              <a:t>absorbs heat </a:t>
            </a:r>
            <a:r>
              <a:rPr lang="en-US" dirty="0">
                <a:solidFill>
                  <a:schemeClr val="tx2"/>
                </a:solidFill>
              </a:rPr>
              <a:t>from its surroundings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Forming </a:t>
            </a:r>
            <a:r>
              <a:rPr lang="en-US" dirty="0" err="1"/>
              <a:t>cation</a:t>
            </a:r>
            <a:r>
              <a:rPr lang="en-US" dirty="0"/>
              <a:t> from atom in gas phase</a:t>
            </a:r>
          </a:p>
          <a:p>
            <a:pPr lvl="1"/>
            <a:r>
              <a:rPr lang="en-US" dirty="0"/>
              <a:t>Producing sugar by photosynthesis</a:t>
            </a:r>
          </a:p>
          <a:p>
            <a:pPr lvl="1"/>
            <a:r>
              <a:rPr lang="en-US" dirty="0"/>
              <a:t>Cooking an egg</a:t>
            </a:r>
          </a:p>
          <a:p>
            <a:pPr lvl="1"/>
            <a:r>
              <a:rPr lang="en-US" dirty="0"/>
              <a:t>Melting ice cubes</a:t>
            </a:r>
          </a:p>
          <a:p>
            <a:pPr lvl="1"/>
            <a:r>
              <a:rPr lang="en-US" dirty="0"/>
              <a:t>Breaking bonds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>
          <a:xfrm>
            <a:off x="6298141" y="1459863"/>
            <a:ext cx="5386917" cy="304801"/>
          </a:xfrm>
        </p:spPr>
        <p:txBody>
          <a:bodyPr/>
          <a:lstStyle/>
          <a:p>
            <a:r>
              <a:rPr lang="en-US" sz="2400" dirty="0"/>
              <a:t>Endothermic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08760" y="341193"/>
            <a:ext cx="8763000" cy="639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Exothermic vs. Endothermic Reactions</a:t>
            </a:r>
          </a:p>
        </p:txBody>
      </p:sp>
      <p:pic>
        <p:nvPicPr>
          <p:cNvPr id="2050" name="Picture 2" descr="C:\Users\Yookyung\AppData\Local\Microsoft\Windows\Temporary Internet Files\Content.IE5\Y1G0XGVW\MC90038432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52405"/>
            <a:ext cx="909829" cy="88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ookyung\AppData\Local\Microsoft\Windows\Temporary Internet Files\Content.IE5\4NEU68U8\MC90001291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74" y="1152404"/>
            <a:ext cx="1066800" cy="8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ookyung\AppData\Local\Microsoft\Windows\Temporary Internet Files\Content.IE5\K2FMRGMI\MC90041278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49" y="2513598"/>
            <a:ext cx="219547" cy="3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ookyung\AppData\Local\Microsoft\Windows\Temporary Internet Files\Content.IE5\5RHULI30\MC900237652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74" y="3174985"/>
            <a:ext cx="838200" cy="4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Yookyung\AppData\Local\Microsoft\Windows\Temporary Internet Files\Content.IE5\4NEU68U8\MC90021502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4" y="4241669"/>
            <a:ext cx="444338" cy="5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6321" y="4534250"/>
            <a:ext cx="1523999" cy="7239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Perpetua" pitchFamily="18" charset="0"/>
                <a:ea typeface="+mj-ea"/>
                <a:cs typeface="+mj-cs"/>
              </a:rPr>
              <a:t>Pop Quiz!</a:t>
            </a:r>
          </a:p>
          <a:p>
            <a:pPr>
              <a:spcBef>
                <a:spcPct val="0"/>
              </a:spcBef>
            </a:pPr>
            <a:endParaRPr lang="en-US" sz="2400" dirty="0"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6321" y="4949561"/>
            <a:ext cx="8426092" cy="7239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Is evaporation of water H</a:t>
            </a:r>
            <a:r>
              <a:rPr lang="en-US" baseline="-25000" dirty="0"/>
              <a:t>2</a:t>
            </a:r>
            <a:r>
              <a:rPr lang="en-US" dirty="0"/>
              <a:t>O (l) </a:t>
            </a:r>
            <a:r>
              <a:rPr lang="en-US" dirty="0">
                <a:sym typeface="Wingdings" pitchFamily="2" charset="2"/>
              </a:rPr>
              <a:t> H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O(g) an endothermic or exothermic reaction?</a:t>
            </a:r>
          </a:p>
          <a:p>
            <a:pPr algn="ctr"/>
            <a:endParaRPr lang="en-US" sz="1600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3" b="80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3" y="4534250"/>
            <a:ext cx="3744655" cy="244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9284" y="5765785"/>
            <a:ext cx="6096000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Perpetua" pitchFamily="18" charset="0"/>
              </a:rPr>
              <a:t>It’s endothermic because hydrogen bonds break during phase transition to form a gas state if it were an exothermic process, you will overheat after you sweat instead of cooling down </a:t>
            </a:r>
          </a:p>
        </p:txBody>
      </p:sp>
    </p:spTree>
    <p:extLst>
      <p:ext uri="{BB962C8B-B14F-4D97-AF65-F5344CB8AC3E}">
        <p14:creationId xmlns:p14="http://schemas.microsoft.com/office/powerpoint/2010/main" val="162196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9769" y="171414"/>
            <a:ext cx="10972800" cy="63976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Heat (capacity)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159391" y="981511"/>
                <a:ext cx="8613088" cy="3640207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 Heat (denoted by letter “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”)</a:t>
                </a:r>
              </a:p>
              <a:p>
                <a:pPr lvl="2"/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 physical property of a material that measures how much heat is required to raise the temperature of </a:t>
                </a:r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1g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that material by </a:t>
                </a:r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energy gained or lost as heat when a given mass of a substance is warmed or cooled can be calculated as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91" y="981511"/>
                <a:ext cx="8613088" cy="364020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28425" y="891239"/>
            <a:ext cx="4050370" cy="380061"/>
          </a:xfrm>
          <a:solidFill>
            <a:schemeClr val="bg2"/>
          </a:solidFill>
        </p:spPr>
        <p:txBody>
          <a:bodyPr>
            <a:noAutofit/>
          </a:bodyPr>
          <a:lstStyle/>
          <a:p>
            <a:pPr algn="ctr"/>
            <a:r>
              <a:rPr lang="en-US" b="1" dirty="0"/>
              <a:t>Heat capacity per unit mass </a:t>
            </a:r>
          </a:p>
        </p:txBody>
      </p:sp>
      <p:sp>
        <p:nvSpPr>
          <p:cNvPr id="2" name="Rectangle 1"/>
          <p:cNvSpPr/>
          <p:nvPr/>
        </p:nvSpPr>
        <p:spPr>
          <a:xfrm>
            <a:off x="5488193" y="3664384"/>
            <a:ext cx="3352800" cy="12192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r>
              <a:rPr lang="en-US" dirty="0"/>
              <a:t>C= Heat Capacity (J/ g K)q= quantity of heat transferred</a:t>
            </a:r>
          </a:p>
          <a:p>
            <a:r>
              <a:rPr lang="en-US" dirty="0"/>
              <a:t>m= mass </a:t>
            </a:r>
          </a:p>
          <a:p>
            <a:r>
              <a:rPr lang="en-US" dirty="0">
                <a:latin typeface="Symbol" pitchFamily="18" charset="2"/>
              </a:rPr>
              <a:t>D</a:t>
            </a:r>
            <a:r>
              <a:rPr lang="en-US" dirty="0">
                <a:latin typeface="+mj-lt"/>
              </a:rPr>
              <a:t>T= temperature change </a:t>
            </a:r>
            <a:endParaRPr lang="en-US" dirty="0">
              <a:latin typeface="Symbol" pitchFamily="18" charset="2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8267" y="5226341"/>
            <a:ext cx="5154118" cy="7294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Calculate the heat absorbed by 50.0 g of Cu(s) as it changes its temperature from 300 K to 500K.  </a:t>
            </a:r>
            <a:endParaRPr lang="en-US" baseline="30000" dirty="0">
              <a:solidFill>
                <a:schemeClr val="tx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3074" name="Picture 2" descr="C:\Users\Yookyung\AppData\Local\Microsoft\Windows\Temporary Internet Files\Content.IE5\4NEU68U8\MC900433797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46" y="4273984"/>
            <a:ext cx="952357" cy="9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4593" y="5403626"/>
            <a:ext cx="4742538" cy="629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023" y="3556330"/>
            <a:ext cx="1515823" cy="5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642-3FD0-4538-AD80-810D1BA8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52" y="414419"/>
            <a:ext cx="10972800" cy="63976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D8EC6F-B4BE-4CBB-B289-B6480271C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352" y="1054181"/>
            <a:ext cx="8804289" cy="12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2019300" y="356928"/>
            <a:ext cx="8534400" cy="790800"/>
          </a:xfrm>
        </p:spPr>
        <p:txBody>
          <a:bodyPr>
            <a:normAutofit/>
          </a:bodyPr>
          <a:lstStyle/>
          <a:p>
            <a:r>
              <a:rPr lang="en-US" sz="2800" b="1" dirty="0"/>
              <a:t>Specific Heats of Selected Substances and Mixtures </a:t>
            </a:r>
          </a:p>
        </p:txBody>
      </p:sp>
      <p:graphicFrame>
        <p:nvGraphicFramePr>
          <p:cNvPr id="15" name="Content Placeholder 4"/>
          <p:cNvGraphicFramePr>
            <a:graphicFrameLocks/>
          </p:cNvGraphicFramePr>
          <p:nvPr>
            <p:extLst/>
          </p:nvPr>
        </p:nvGraphicFramePr>
        <p:xfrm>
          <a:off x="2209800" y="1447801"/>
          <a:ext cx="3352800" cy="4904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6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Substance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Cp (J/g K)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Ag(s)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0.235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Al 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0.897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Au(s)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0.129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</a:t>
                      </a:r>
                      <a:r>
                        <a:rPr lang="en-US" sz="1600" dirty="0"/>
                        <a:t>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0.647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CaCO</a:t>
                      </a:r>
                      <a:r>
                        <a:rPr lang="en-US" sz="1600" baseline="-25000" dirty="0"/>
                        <a:t>3</a:t>
                      </a:r>
                      <a:r>
                        <a:rPr lang="en-US" sz="1600" baseline="0" dirty="0"/>
                        <a:t> (s)</a:t>
                      </a:r>
                      <a:endParaRPr lang="en-US" sz="1600" dirty="0"/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0.920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Cu(s)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0.385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Fe(s)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0.449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O</a:t>
                      </a:r>
                      <a:r>
                        <a:rPr lang="en-US" sz="1600" baseline="0" dirty="0"/>
                        <a:t> (s)</a:t>
                      </a:r>
                      <a:endParaRPr lang="en-US" sz="1600" dirty="0"/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2.06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O</a:t>
                      </a:r>
                      <a:r>
                        <a:rPr lang="en-US" sz="1600" baseline="0" dirty="0"/>
                        <a:t> (l)</a:t>
                      </a:r>
                      <a:endParaRPr lang="en-US" sz="1600" dirty="0"/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4.19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5088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dirty="0"/>
                        <a:t>O (g)</a:t>
                      </a:r>
                    </a:p>
                  </a:txBody>
                  <a:tcPr marT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2.02</a:t>
                      </a:r>
                    </a:p>
                  </a:txBody>
                  <a:tcPr marT="13716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21" y="2209800"/>
            <a:ext cx="426085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 descr="C:\Users\Yookyung\AppData\Local\Microsoft\Windows\Temporary Internet Files\Content.IE5\4NEU68U8\MC90044152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9200"/>
            <a:ext cx="1143000" cy="117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 rot="19581231" flipH="1" flipV="1">
            <a:off x="6005780" y="2000185"/>
            <a:ext cx="265853" cy="247205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2533387">
            <a:off x="5986421" y="3972886"/>
            <a:ext cx="304571" cy="203185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172200" y="3200400"/>
            <a:ext cx="4152900" cy="2590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Cp(Ag) &lt; Cp (H2O)</a:t>
            </a:r>
          </a:p>
          <a:p>
            <a:pPr algn="ctr"/>
            <a:r>
              <a:rPr lang="en-US" dirty="0"/>
              <a:t>Cp (metal ) &lt; Cp (nonmetal)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Small specific heat= substance translate heat transfer to relatively large temperature change</a:t>
            </a:r>
          </a:p>
        </p:txBody>
      </p:sp>
    </p:spTree>
    <p:extLst>
      <p:ext uri="{BB962C8B-B14F-4D97-AF65-F5344CB8AC3E}">
        <p14:creationId xmlns:p14="http://schemas.microsoft.com/office/powerpoint/2010/main" val="150723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8668"/>
          </a:xfrm>
        </p:spPr>
        <p:txBody>
          <a:bodyPr>
            <a:noAutofit/>
          </a:bodyPr>
          <a:lstStyle/>
          <a:p>
            <a:r>
              <a:rPr lang="en-GB" sz="3600" b="1" dirty="0"/>
              <a:t>Practice exercise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548" y="1054249"/>
                <a:ext cx="10934252" cy="5122714"/>
              </a:xfrm>
            </p:spPr>
            <p:txBody>
              <a:bodyPr/>
              <a:lstStyle/>
              <a:p>
                <a:r>
                  <a:rPr lang="en-GB" dirty="0"/>
                  <a:t>How much heat energy is absorbed by 70 g of water if the temperature rises from 25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/>
                  <a:t>C to 60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/>
                  <a:t>C? (The specific heat capacity of water is 4.184 J/g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/>
                  <a:t>C).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i="1" dirty="0"/>
                  <a:t>	m = 70g,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=60−25=35°</m:t>
                    </m:r>
                  </m:oMath>
                </a14:m>
                <a:r>
                  <a:rPr lang="en-GB" dirty="0"/>
                  <a:t>C</a:t>
                </a:r>
                <a:r>
                  <a:rPr lang="en-US" dirty="0"/>
                  <a:t>, 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H2O</a:t>
                </a:r>
                <a:r>
                  <a:rPr lang="en-US" b="1" i="1" dirty="0"/>
                  <a:t> </a:t>
                </a:r>
                <a:r>
                  <a:rPr lang="en-US" dirty="0"/>
                  <a:t>= </a:t>
                </a:r>
                <a:r>
                  <a:rPr lang="en-GB" dirty="0"/>
                  <a:t>4.184 J/g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/>
                  <a:t>C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>
                    <a:solidFill>
                      <a:srgbClr val="FF0000"/>
                    </a:solidFill>
                  </a:rPr>
                  <a:t>q =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i="1" dirty="0"/>
                  <a:t>	q = 70 g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4.184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J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g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m:rPr>
                            <m:nor/>
                          </m:rPr>
                          <a:rPr lang="en-GB" dirty="0"/>
                          <m:t>C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den>
                    </m:f>
                    <m:r>
                      <a:rPr lang="en-GB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35°</m:t>
                    </m:r>
                  </m:oMath>
                </a14:m>
                <a:r>
                  <a:rPr lang="en-GB" dirty="0"/>
                  <a:t>C)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b="1" dirty="0">
                    <a:solidFill>
                      <a:srgbClr val="00B0F0"/>
                    </a:solidFill>
                  </a:rPr>
                  <a:t>q = 10,250.8 J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548" y="1054249"/>
                <a:ext cx="10934252" cy="5122714"/>
              </a:xfrm>
              <a:blipFill>
                <a:blip r:embed="rId2"/>
                <a:stretch>
                  <a:fillRect l="-1003" t="-2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6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AA74-00FA-405B-91C6-8043EA30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F7EE3-A80F-4E16-9D48-67EFF473D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681038"/>
            <a:ext cx="10808516" cy="5495925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altLang="zh-CN" sz="2000" dirty="0">
                <a:solidFill>
                  <a:schemeClr val="dk1"/>
                </a:solidFill>
              </a:rPr>
              <a:t>A lead (Pb) pellet having a mass of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26.47 g</a:t>
            </a:r>
            <a:r>
              <a:rPr lang="en-US" altLang="zh-CN" sz="2000" dirty="0">
                <a:solidFill>
                  <a:schemeClr val="dk1"/>
                </a:solidFill>
              </a:rPr>
              <a:t> at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89.98°C</a:t>
            </a:r>
            <a:r>
              <a:rPr lang="en-US" altLang="zh-CN" sz="2000" dirty="0">
                <a:solidFill>
                  <a:schemeClr val="dk1"/>
                </a:solidFill>
              </a:rPr>
              <a:t> was placed in a constant-pressure calorimeter containing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100.0 mL </a:t>
            </a:r>
            <a:r>
              <a:rPr lang="en-US" altLang="zh-CN" sz="2000" dirty="0">
                <a:solidFill>
                  <a:schemeClr val="dk1"/>
                </a:solidFill>
              </a:rPr>
              <a:t>of water. The water temperature rose from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22.50°C to 23.17°C</a:t>
            </a:r>
            <a:r>
              <a:rPr lang="en-US" altLang="zh-CN" sz="2000" dirty="0">
                <a:solidFill>
                  <a:schemeClr val="dk1"/>
                </a:solidFill>
              </a:rPr>
              <a:t>. </a:t>
            </a:r>
            <a:endParaRPr lang="en-US" altLang="zh-CN" sz="2400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altLang="zh-CN" sz="2400" u="sng" dirty="0">
                <a:solidFill>
                  <a:schemeClr val="dk1"/>
                </a:solidFill>
              </a:rPr>
              <a:t>What is the specific heat of the lead pellet?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25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9769" y="321290"/>
            <a:ext cx="10972800" cy="63976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Molar Heat (Capacity)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63703" y="882126"/>
            <a:ext cx="10004939" cy="166149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0">
              <a:lnSpc>
                <a:spcPct val="150000"/>
              </a:lnSpc>
              <a:spcBef>
                <a:spcPts val="0"/>
              </a:spcBef>
              <a:buSzPct val="25000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Amount of heat needed to raise temperature of </a:t>
            </a:r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 </a:t>
            </a:r>
            <a:r>
              <a:rPr lang="en-US" b="0" u="sng" dirty="0" err="1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mol</a:t>
            </a:r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of a substance 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SzPct val="25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J/ C 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or J/ K*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5800" y="3608162"/>
            <a:ext cx="4477631" cy="12192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r>
              <a:rPr lang="en-US" sz="2000" b="1" i="1" dirty="0"/>
              <a:t>Cp</a:t>
            </a:r>
            <a:r>
              <a:rPr lang="en-US" sz="2000" dirty="0"/>
              <a:t>= Heat Capacity (J/ g K) at constant P</a:t>
            </a:r>
          </a:p>
          <a:p>
            <a:r>
              <a:rPr lang="en-US" sz="2000" b="1" i="1" dirty="0"/>
              <a:t>q</a:t>
            </a:r>
            <a:r>
              <a:rPr lang="en-US" sz="2000" dirty="0"/>
              <a:t>= quantity of heat transferred</a:t>
            </a:r>
          </a:p>
          <a:p>
            <a:r>
              <a:rPr lang="en-US" sz="2000" b="1" i="1" dirty="0"/>
              <a:t>n</a:t>
            </a:r>
            <a:r>
              <a:rPr lang="en-US" sz="2000" dirty="0"/>
              <a:t>= </a:t>
            </a:r>
            <a:r>
              <a:rPr lang="en-US" sz="2000" dirty="0" err="1"/>
              <a:t>mol</a:t>
            </a:r>
            <a:endParaRPr lang="en-US" sz="2000" dirty="0"/>
          </a:p>
          <a:p>
            <a:r>
              <a:rPr lang="en-US" sz="2000" b="1" i="1" dirty="0">
                <a:latin typeface="Symbol" pitchFamily="18" charset="2"/>
              </a:rPr>
              <a:t>D</a:t>
            </a:r>
            <a:r>
              <a:rPr lang="en-US" sz="2000" b="1" i="1" dirty="0">
                <a:latin typeface="+mj-lt"/>
              </a:rPr>
              <a:t>T</a:t>
            </a:r>
            <a:r>
              <a:rPr lang="en-US" sz="2000" dirty="0">
                <a:latin typeface="+mj-lt"/>
              </a:rPr>
              <a:t>= temperature change </a:t>
            </a:r>
            <a:endParaRPr lang="en-US" sz="2000" dirty="0">
              <a:latin typeface="Symbol" pitchFamily="18" charset="2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96" y="2744214"/>
            <a:ext cx="1824234" cy="6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094"/>
          </a:xfrm>
        </p:spPr>
        <p:txBody>
          <a:bodyPr>
            <a:normAutofit/>
          </a:bodyPr>
          <a:lstStyle/>
          <a:p>
            <a:pPr lvl="0">
              <a:buSzPct val="25000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Enthalpy (H)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25" y="1237129"/>
            <a:ext cx="10826675" cy="4939834"/>
          </a:xfrm>
        </p:spPr>
        <p:txBody>
          <a:bodyPr/>
          <a:lstStyle/>
          <a:p>
            <a:pPr lvl="0"/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Enthalpy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used to </a:t>
            </a:r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measure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heat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is either gained  or lost by a system that </a:t>
            </a:r>
            <a:r>
              <a:rPr lang="en-US" b="1" i="1" dirty="0">
                <a:solidFill>
                  <a:schemeClr val="dk1"/>
                </a:solidFill>
              </a:rPr>
              <a:t>i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 constant pressure.</a:t>
            </a:r>
          </a:p>
          <a:p>
            <a:endParaRPr lang="en-US" dirty="0"/>
          </a:p>
        </p:txBody>
      </p:sp>
      <p:sp>
        <p:nvSpPr>
          <p:cNvPr id="5" name="Shape 262"/>
          <p:cNvSpPr/>
          <p:nvPr/>
        </p:nvSpPr>
        <p:spPr>
          <a:xfrm>
            <a:off x="1322295" y="2300793"/>
            <a:ext cx="782234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3600" b="0" i="0" u="none" strike="noStrike" cap="none" baseline="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36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=   </a:t>
            </a:r>
            <a:r>
              <a:rPr lang="en-US" sz="36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3600" b="0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r>
              <a:rPr lang="en-US" sz="36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–      </a:t>
            </a:r>
            <a:r>
              <a:rPr lang="en-US" sz="36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3600" b="0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reactants</a:t>
            </a:r>
            <a:endParaRPr lang="en-US" sz="3600" b="0" i="0" u="none" strike="noStrike" cap="none" baseline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64"/>
          <p:cNvSpPr/>
          <p:nvPr/>
        </p:nvSpPr>
        <p:spPr>
          <a:xfrm>
            <a:off x="730100" y="3219776"/>
            <a:ext cx="4660899" cy="519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2800" b="1" i="0" u="sng" strike="noStrike" cap="none" baseline="0" dirty="0">
                <a:solidFill>
                  <a:schemeClr val="tx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800" b="1" i="0" u="sng" strike="noStrike" cap="none" baseline="0" dirty="0">
                <a:solidFill>
                  <a:schemeClr val="tx1"/>
                </a:solidFill>
                <a:sym typeface="Arial"/>
              </a:rPr>
              <a:t>H is +, </a:t>
            </a:r>
            <a:r>
              <a:rPr lang="en-US" sz="2800" b="0" i="0" u="none" strike="noStrike" cap="none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system... </a:t>
            </a:r>
          </a:p>
        </p:txBody>
      </p:sp>
      <p:sp>
        <p:nvSpPr>
          <p:cNvPr id="7" name="Shape 265"/>
          <p:cNvSpPr/>
          <p:nvPr/>
        </p:nvSpPr>
        <p:spPr>
          <a:xfrm>
            <a:off x="5029842" y="3242795"/>
            <a:ext cx="5612758" cy="519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has gained heat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(endothermic)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" name="Shape 266"/>
          <p:cNvSpPr/>
          <p:nvPr/>
        </p:nvSpPr>
        <p:spPr>
          <a:xfrm>
            <a:off x="730100" y="3906598"/>
            <a:ext cx="5051424" cy="519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lang="en-US" sz="2800" b="1" i="0" u="sng" strike="noStrike" cap="none" baseline="0" dirty="0">
                <a:solidFill>
                  <a:schemeClr val="tx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800" b="1" i="0" u="sng" strike="noStrike" cap="none" baseline="0" dirty="0">
                <a:solidFill>
                  <a:schemeClr val="tx1"/>
                </a:solidFill>
                <a:sym typeface="Arial"/>
              </a:rPr>
              <a:t>H is –, </a:t>
            </a:r>
            <a:r>
              <a:rPr lang="en-US" sz="2800" b="0" i="0" u="none" strike="noStrike" cap="none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system... </a:t>
            </a:r>
          </a:p>
        </p:txBody>
      </p:sp>
      <p:sp>
        <p:nvSpPr>
          <p:cNvPr id="9" name="Shape 267"/>
          <p:cNvSpPr/>
          <p:nvPr/>
        </p:nvSpPr>
        <p:spPr>
          <a:xfrm>
            <a:off x="5390998" y="3956670"/>
            <a:ext cx="4959502" cy="519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lost heat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(exothermic)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4885838"/>
            <a:ext cx="8229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139700">
              <a:spcBef>
                <a:spcPts val="64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Enthalpy</a:t>
            </a:r>
            <a:r>
              <a:rPr lang="en-US" sz="2400" b="1" dirty="0"/>
              <a:t>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FF0000"/>
                </a:solidFill>
              </a:rPr>
              <a:t>extensive</a:t>
            </a:r>
            <a:r>
              <a:rPr lang="en-US" sz="2400" dirty="0"/>
              <a:t> property, meaning that…the amount of material affects its value</a:t>
            </a:r>
          </a:p>
        </p:txBody>
      </p:sp>
    </p:spTree>
    <p:extLst>
      <p:ext uri="{BB962C8B-B14F-4D97-AF65-F5344CB8AC3E}">
        <p14:creationId xmlns:p14="http://schemas.microsoft.com/office/powerpoint/2010/main" val="343733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31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Enthalpy (H)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11" y="1421408"/>
            <a:ext cx="4641347" cy="273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57" y="4288949"/>
            <a:ext cx="8577815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094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944" y="1054249"/>
            <a:ext cx="6755802" cy="512271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25000"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Study of energy and its transformations</a:t>
            </a:r>
          </a:p>
          <a:p>
            <a:pPr>
              <a:spcBef>
                <a:spcPts val="0"/>
              </a:spcBef>
              <a:buSzPct val="25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interactions among work, energy, and heat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hermochemistry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sub-discipline involving chemical reactions and energy changes 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SzPct val="25000"/>
              <a:buNone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15" y="1767383"/>
            <a:ext cx="4782543" cy="466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8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53657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Enthalpy (H)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000" y="520700"/>
                <a:ext cx="10718800" cy="63373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GB" sz="2400" dirty="0"/>
                  <a:t>W = -P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V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V</a:t>
                </a:r>
              </a:p>
              <a:p>
                <a:pPr marL="0" indent="0">
                  <a:buNone/>
                </a:pPr>
                <a:r>
                  <a:rPr lang="en-GB" sz="2400" dirty="0"/>
                  <a:t>At constant V,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V is zero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GB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400" b="1" baseline="-25000" dirty="0">
                    <a:solidFill>
                      <a:srgbClr val="C00000"/>
                    </a:solidFill>
                  </a:rPr>
                  <a:t>v</a:t>
                </a:r>
              </a:p>
              <a:p>
                <a:pPr marL="0" indent="0">
                  <a:buNone/>
                </a:pPr>
                <a:r>
                  <a:rPr lang="en-GB" sz="2000" dirty="0"/>
                  <a:t>Enthalpy, at constant P: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/>
                  <a:t>H = E + PV</a:t>
                </a:r>
              </a:p>
              <a:p>
                <a:pPr marL="0" indent="0">
                  <a:buNone/>
                </a:pPr>
                <a:r>
                  <a:rPr lang="en-GB" sz="2000" dirty="0"/>
                  <a:t>Change in enthalpy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2000" dirty="0"/>
                  <a:t>) will be heat flow at constant P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H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E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PV</a:t>
                </a:r>
              </a:p>
              <a:p>
                <a:pPr marL="0" indent="0">
                  <a:buNone/>
                </a:pPr>
                <a:r>
                  <a:rPr lang="en-GB" sz="2400" dirty="0"/>
                  <a:t>     or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H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sz="2400" dirty="0"/>
                      <m:t>V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PV</a:t>
                </a:r>
              </a:p>
              <a:p>
                <a:pPr marL="0" indent="0">
                  <a:buNone/>
                </a:pPr>
                <a:r>
                  <a:rPr lang="en-GB" sz="2400" dirty="0"/>
                  <a:t>At constant P……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PV = P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V</a:t>
                </a:r>
              </a:p>
              <a:p>
                <a:pPr marL="0" indent="0">
                  <a:buNone/>
                </a:pPr>
                <a:r>
                  <a:rPr lang="en-GB" sz="2400" dirty="0"/>
                  <a:t>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H =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nor/>
                      </m:rPr>
                      <a:rPr lang="en-US" sz="2400" dirty="0"/>
                      <m:t>V</m:t>
                    </m:r>
                  </m:oMath>
                </a14:m>
                <a:r>
                  <a:rPr lang="en-US" sz="2400" dirty="0"/>
                  <a:t> +</a:t>
                </a:r>
                <a:r>
                  <a:rPr lang="en-US" altLang="zh-CN" sz="2400" dirty="0"/>
                  <a:t>P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/>
                  <a:t>V</a:t>
                </a:r>
              </a:p>
              <a:p>
                <a:pPr marL="0" indent="0">
                  <a:buNone/>
                </a:pPr>
                <a:r>
                  <a:rPr lang="en-GB" sz="2400" dirty="0"/>
                  <a:t>    or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H =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q</a:t>
                </a:r>
                <a:r>
                  <a:rPr lang="en-US" sz="2400" baseline="-25000" dirty="0" err="1">
                    <a:solidFill>
                      <a:srgbClr val="FF0000"/>
                    </a:solidFill>
                  </a:rPr>
                  <a:t>p</a:t>
                </a:r>
                <a:r>
                  <a:rPr lang="en-US" sz="2400" baseline="-25000" dirty="0">
                    <a:solidFill>
                      <a:srgbClr val="FF0000"/>
                    </a:solidFill>
                  </a:rPr>
                  <a:t>       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enthalpy change equals the heat flow under constant P </a:t>
                </a:r>
                <a:endParaRPr lang="en-US" sz="2400" baseline="-250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520700"/>
                <a:ext cx="10718800" cy="6337300"/>
              </a:xfrm>
              <a:blipFill>
                <a:blip r:embed="rId2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H="1">
            <a:off x="2844800" y="5308600"/>
            <a:ext cx="431800" cy="736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733800" y="5308600"/>
            <a:ext cx="431800" cy="736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74" y="3664743"/>
            <a:ext cx="8180652" cy="280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62" y="1193800"/>
            <a:ext cx="4410075" cy="3228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3183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𝒑𝒉𝒂𝒔𝒆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𝒄𝒉𝒂𝒏𝒈𝒆𝒔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3183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800" y="1193800"/>
                <a:ext cx="7823200" cy="4983163"/>
              </a:xfrm>
            </p:spPr>
            <p:txBody>
              <a:bodyPr/>
              <a:lstStyle/>
              <a:p>
                <a:r>
                  <a:rPr lang="en-GB" dirty="0"/>
                  <a:t>The heat required to melt a substance is the heat of fusion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GB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𝒇𝒖𝒔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GB" dirty="0"/>
                  <a:t>The enthalpy change for converting a liquid to a gas is the heat of vaporization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aseline="-25000" dirty="0"/>
                  <a:t>vap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800" y="1193800"/>
                <a:ext cx="7823200" cy="4983163"/>
              </a:xfrm>
              <a:blipFill>
                <a:blip r:embed="rId5"/>
                <a:stretch>
                  <a:fillRect l="-1403" t="-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948" y="3075778"/>
            <a:ext cx="2649904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19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1660-E46A-41F9-A838-BB8123D7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Water phase change</a:t>
            </a:r>
            <a:endParaRPr lang="zh-CN" alt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E4C3C-C4FB-4A59-A965-54D758F9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Image result for phase change diagram for water">
            <a:extLst>
              <a:ext uri="{FF2B5EF4-FFF2-40B4-BE49-F238E27FC236}">
                <a16:creationId xmlns:a16="http://schemas.microsoft.com/office/drawing/2014/main" id="{2B557011-C3EC-4B56-B06E-2CB02286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187" y="1048624"/>
            <a:ext cx="9370998" cy="50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2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GB" dirty="0"/>
              <a:t>Practice 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6900" y="1270000"/>
                <a:ext cx="10756900" cy="4906963"/>
              </a:xfrm>
            </p:spPr>
            <p:txBody>
              <a:bodyPr/>
              <a:lstStyle/>
              <a:p>
                <a:r>
                  <a:rPr lang="en-GB" dirty="0"/>
                  <a:t>Calculate the enthalpy change when 14.5 g of the steam condenses to liquid water.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14.5 g H2O (g) 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18 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dirty="0"/>
                  <a:t> = 0.083 </a:t>
                </a:r>
                <a:r>
                  <a:rPr lang="en-US" dirty="0" err="1"/>
                  <a:t>mol</a:t>
                </a:r>
                <a:r>
                  <a:rPr lang="en-US" dirty="0"/>
                  <a:t> H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Δ</a:t>
                </a:r>
                <a:r>
                  <a:rPr lang="en-US" i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 = n*</a:t>
                </a:r>
                <a:r>
                  <a:rPr lang="en-US" dirty="0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Δ</a:t>
                </a:r>
                <a:r>
                  <a:rPr lang="en-US" i="1" dirty="0" err="1">
                    <a:solidFill>
                      <a:schemeClr val="dk1"/>
                    </a:solidFill>
                    <a:latin typeface="Arial"/>
                    <a:ea typeface="Noto Sans Symbols"/>
                    <a:cs typeface="Arial"/>
                    <a:sym typeface="Arial"/>
                  </a:rPr>
                  <a:t>H</a:t>
                </a:r>
                <a:r>
                  <a:rPr lang="en-US" i="1" baseline="-250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con</a:t>
                </a:r>
                <a:endParaRPr lang="en-US" i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indent="0">
                  <a:buNone/>
                </a:pPr>
                <a:r>
                  <a:rPr lang="en-GB" i="1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       =  </a:t>
                </a:r>
                <a:r>
                  <a:rPr lang="en-GB" b="1" i="1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- 3,3388.8 J </a:t>
                </a:r>
                <a:r>
                  <a:rPr lang="en-GB" sz="2400" i="1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(exothermic)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900" y="1270000"/>
                <a:ext cx="10756900" cy="4906963"/>
              </a:xfrm>
              <a:blipFill>
                <a:blip r:embed="rId2"/>
                <a:stretch>
                  <a:fillRect l="-1190" t="-1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8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4281-ABD5-4E7E-BE9B-F53217BA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888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Bond enthalpy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64CB-F0B8-4A5E-9DDC-587AFCDCD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140903"/>
            <a:ext cx="10858850" cy="503606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 of the stability of a molecule.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enthalpy change required to break a particular bond in 1 mole of gaseous molecules.</a:t>
            </a:r>
          </a:p>
          <a:p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tells us that breaking the covalent bonds in 1 mole of gaseous H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molecules requires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436.4 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energy.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A671F-3457-4031-BF9D-1EFFEC67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14" y="2189409"/>
            <a:ext cx="4295775" cy="421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8F3E7-4716-4FD1-8506-213F9E5E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13" y="2407552"/>
            <a:ext cx="5484171" cy="48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B27D1-CDEF-4DDF-9B4E-120AA904E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25" y="3658933"/>
            <a:ext cx="5378388" cy="508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5D923-5AAB-45FA-A955-995DFF4C9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25" y="4251588"/>
            <a:ext cx="5036774" cy="508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3F92A-7690-4F2D-82E6-039EDFC39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525" y="5249583"/>
            <a:ext cx="5886847" cy="927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E98059-86A8-4287-A27F-E2EEE87AE8D2}"/>
              </a:ext>
            </a:extLst>
          </p:cNvPr>
          <p:cNvSpPr/>
          <p:nvPr/>
        </p:nvSpPr>
        <p:spPr>
          <a:xfrm>
            <a:off x="644351" y="4904524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enthalpies of double and triple bonds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93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CC3-815F-4ECC-A8F6-5D283344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1A97-5768-4415-B63C-F4CF0344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" y="931178"/>
            <a:ext cx="10791738" cy="5245785"/>
          </a:xfrm>
        </p:spPr>
        <p:txBody>
          <a:bodyPr/>
          <a:lstStyle/>
          <a:p>
            <a:r>
              <a:rPr lang="en-US" altLang="zh-CN" dirty="0"/>
              <a:t>Estimate the enthalpy change for the combustion of hydrogen gas: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C5798-802A-4278-97B2-8E91FA221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4525" y="1384095"/>
            <a:ext cx="3523902" cy="58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A5317-63F2-4B1A-B721-D02339E15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864" y="2062161"/>
            <a:ext cx="7544340" cy="2224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71939-F310-4F35-B2E6-88D6D9A02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45" y="4536914"/>
            <a:ext cx="3753720" cy="576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22F56-A20D-4386-9CD0-BFA88596C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568" y="5363468"/>
            <a:ext cx="4320420" cy="5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/>
        </p:nvSpPr>
        <p:spPr>
          <a:xfrm>
            <a:off x="1633275" y="583782"/>
            <a:ext cx="8640300" cy="8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3200" b="1" u="sng" dirty="0"/>
              <a:t>Some other important types of enthalpy changes</a:t>
            </a:r>
          </a:p>
          <a:p>
            <a:endParaRPr sz="2400" b="1" dirty="0">
              <a:highlight>
                <a:srgbClr val="FFFFCC"/>
              </a:highlight>
            </a:endParaRPr>
          </a:p>
          <a:p>
            <a:endParaRPr sz="2400" b="1" i="1" baseline="-25000" dirty="0">
              <a:highlight>
                <a:srgbClr val="FFFFCC"/>
              </a:highlight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747575" y="1283517"/>
            <a:ext cx="8526000" cy="54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b="1" i="1" u="sng" dirty="0">
                <a:solidFill>
                  <a:srgbClr val="FF0000"/>
                </a:solidFill>
                <a:highlight>
                  <a:srgbClr val="FFFFCC"/>
                </a:highlight>
              </a:rPr>
              <a:t>Standard enthalpy change of combustion, </a:t>
            </a:r>
            <a:r>
              <a:rPr lang="en-US" sz="2800" b="1" i="1" dirty="0" err="1">
                <a:solidFill>
                  <a:srgbClr val="FF0000"/>
                </a:solidFill>
                <a:highlight>
                  <a:srgbClr val="FFFFCC"/>
                </a:highlight>
              </a:rPr>
              <a:t>ΔH°</a:t>
            </a:r>
            <a:r>
              <a:rPr lang="en-US" sz="2800" b="1" i="1" baseline="-25000" dirty="0" err="1">
                <a:solidFill>
                  <a:srgbClr val="FF0000"/>
                </a:solidFill>
                <a:highlight>
                  <a:srgbClr val="FFFFCC"/>
                </a:highlight>
              </a:rPr>
              <a:t>c</a:t>
            </a:r>
            <a:endParaRPr lang="en-US" sz="2800" b="1" i="1" baseline="-25000" dirty="0">
              <a:solidFill>
                <a:srgbClr val="FF0000"/>
              </a:solidFill>
              <a:highlight>
                <a:srgbClr val="FFFFCC"/>
              </a:highlight>
            </a:endParaRPr>
          </a:p>
          <a:p>
            <a:endParaRPr sz="2800" b="1" i="1" baseline="-25000" dirty="0">
              <a:solidFill>
                <a:schemeClr val="dk1"/>
              </a:solidFill>
              <a:highlight>
                <a:srgbClr val="FFFFCC"/>
              </a:highlight>
            </a:endParaRPr>
          </a:p>
          <a:p>
            <a:r>
              <a:rPr lang="en-US" altLang="zh-CN" sz="2800" b="1" i="1" dirty="0" err="1">
                <a:solidFill>
                  <a:srgbClr val="FF0000"/>
                </a:solidFill>
                <a:highlight>
                  <a:srgbClr val="FFFFCC"/>
                </a:highlight>
              </a:rPr>
              <a:t>ΔH°</a:t>
            </a:r>
            <a:r>
              <a:rPr lang="en-US" altLang="zh-CN" sz="2800" b="1" i="1" baseline="-25000" dirty="0" err="1">
                <a:solidFill>
                  <a:srgbClr val="FF0000"/>
                </a:solidFill>
                <a:highlight>
                  <a:srgbClr val="FFFFCC"/>
                </a:highlight>
              </a:rPr>
              <a:t>c</a:t>
            </a:r>
            <a:r>
              <a:rPr lang="en-US" altLang="zh-CN" sz="2800" b="1" i="1" baseline="-25000" dirty="0">
                <a:solidFill>
                  <a:srgbClr val="FF0000"/>
                </a:solidFill>
                <a:highlight>
                  <a:srgbClr val="FFFFCC"/>
                </a:highlight>
              </a:rPr>
              <a:t> </a:t>
            </a:r>
            <a:r>
              <a:rPr lang="en-US" sz="2800" dirty="0"/>
              <a:t>of a compound is the enthalpy change which occurs when one mole of the compound is burned completely in oxygen at STP .</a:t>
            </a:r>
          </a:p>
          <a:p>
            <a:endParaRPr lang="en-US" sz="2800" dirty="0">
              <a:highlight>
                <a:srgbClr val="FFFFCC"/>
              </a:highlight>
            </a:endParaRPr>
          </a:p>
          <a:p>
            <a:pPr lvl="0">
              <a:lnSpc>
                <a:spcPct val="115000"/>
              </a:lnSpc>
            </a:pPr>
            <a:r>
              <a:rPr lang="en-US" sz="2800" b="1" u="sng" dirty="0">
                <a:solidFill>
                  <a:srgbClr val="FF0000"/>
                </a:solidFill>
                <a:highlight>
                  <a:srgbClr val="FFFFCC"/>
                </a:highlight>
              </a:rPr>
              <a:t>The </a:t>
            </a:r>
            <a:r>
              <a:rPr lang="en-US" sz="2800" b="1" i="1" u="sng" dirty="0">
                <a:solidFill>
                  <a:srgbClr val="FF0000"/>
                </a:solidFill>
                <a:highlight>
                  <a:srgbClr val="FFFFCC"/>
                </a:highlight>
              </a:rPr>
              <a:t>enthalpy change of solution</a:t>
            </a:r>
            <a:r>
              <a:rPr lang="en-US" sz="2800" b="1" u="sng" dirty="0">
                <a:solidFill>
                  <a:srgbClr val="FF0000"/>
                </a:solidFill>
                <a:highlight>
                  <a:srgbClr val="FFFFCC"/>
                </a:highlight>
              </a:rPr>
              <a:t> </a:t>
            </a:r>
            <a:r>
              <a:rPr lang="en-US" sz="2800" b="1" dirty="0">
                <a:solidFill>
                  <a:srgbClr val="FF0000"/>
                </a:solidFill>
                <a:highlight>
                  <a:srgbClr val="FFFFCC"/>
                </a:highlight>
              </a:rPr>
              <a:t>(</a:t>
            </a:r>
            <a:r>
              <a:rPr lang="en-US" sz="2800" b="1" i="1" dirty="0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800" b="1" i="1" dirty="0">
                <a:solidFill>
                  <a:srgbClr val="FF0000"/>
                </a:solidFill>
                <a:highlight>
                  <a:srgbClr val="FFFFCC"/>
                </a:highlight>
              </a:rPr>
              <a:t>H </a:t>
            </a:r>
            <a:r>
              <a:rPr lang="en-US" sz="2800" b="1" baseline="-25000" dirty="0" err="1">
                <a:solidFill>
                  <a:srgbClr val="FF0000"/>
                </a:solidFill>
                <a:highlight>
                  <a:srgbClr val="FFFFCC"/>
                </a:highlight>
              </a:rPr>
              <a:t>soln</a:t>
            </a:r>
            <a:r>
              <a:rPr lang="en-US" sz="2800" b="1" dirty="0">
                <a:solidFill>
                  <a:srgbClr val="FF0000"/>
                </a:solidFill>
                <a:highlight>
                  <a:srgbClr val="FFFFCC"/>
                </a:highlight>
              </a:rPr>
              <a:t>)</a:t>
            </a:r>
          </a:p>
          <a:p>
            <a:pPr lvl="0">
              <a:lnSpc>
                <a:spcPct val="115000"/>
              </a:lnSpc>
            </a:pPr>
            <a:r>
              <a:rPr lang="en-US" sz="2800" dirty="0"/>
              <a:t>It</a:t>
            </a:r>
            <a:r>
              <a:rPr lang="en-US" sz="2800" b="1" dirty="0"/>
              <a:t> </a:t>
            </a:r>
            <a:r>
              <a:rPr lang="en-US" sz="2800" dirty="0"/>
              <a:t>is the heat generated or absorbed when a certain amount of solute dissolves in a certain amount of solvent at STP.</a:t>
            </a:r>
          </a:p>
          <a:p>
            <a:endParaRPr sz="2000" dirty="0">
              <a:highlight>
                <a:srgbClr val="FFFFCC"/>
              </a:highlight>
            </a:endParaRPr>
          </a:p>
          <a:p>
            <a:pPr>
              <a:lnSpc>
                <a:spcPct val="115000"/>
              </a:lnSpc>
            </a:pPr>
            <a:endParaRPr sz="2000" dirty="0">
              <a:highlight>
                <a:srgbClr val="FFFFCC"/>
              </a:highlight>
            </a:endParaRPr>
          </a:p>
          <a:p>
            <a:pPr>
              <a:lnSpc>
                <a:spcPct val="115000"/>
              </a:lnSpc>
            </a:pPr>
            <a:endParaRPr sz="2000" b="1" i="1" u="sng" baseline="-25000" dirty="0">
              <a:highlight>
                <a:srgbClr val="FFFFCC"/>
              </a:highlight>
            </a:endParaRPr>
          </a:p>
          <a:p>
            <a:pPr>
              <a:lnSpc>
                <a:spcPct val="115000"/>
              </a:lnSpc>
            </a:pPr>
            <a:endParaRPr sz="2000" dirty="0">
              <a:highlight>
                <a:srgbClr val="FFFFCC"/>
              </a:highlight>
            </a:endParaRPr>
          </a:p>
        </p:txBody>
      </p:sp>
      <p:sp>
        <p:nvSpPr>
          <p:cNvPr id="2" name="Oval 1"/>
          <p:cNvSpPr/>
          <p:nvPr/>
        </p:nvSpPr>
        <p:spPr>
          <a:xfrm>
            <a:off x="7245210" y="3898963"/>
            <a:ext cx="62144" cy="9765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1793876" y="184150"/>
            <a:ext cx="8312099" cy="9521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2800" b="1" i="1" u="sng" dirty="0">
                <a:solidFill>
                  <a:srgbClr val="FF0000"/>
                </a:solidFill>
                <a:highlight>
                  <a:srgbClr val="FFFFCC"/>
                </a:highlight>
              </a:rPr>
              <a:t>S</a:t>
            </a:r>
            <a:r>
              <a:rPr lang="en-US" sz="2800" b="1" i="1" u="sng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tandard enthalpy of a reaction (</a:t>
            </a:r>
            <a:r>
              <a:rPr lang="en-US" sz="2800" b="1" i="1" u="sng" dirty="0" err="1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800" b="1" i="1" u="sng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H</a:t>
            </a:r>
            <a:r>
              <a:rPr lang="en-US" sz="2800" b="1" i="1" u="sng" baseline="30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o</a:t>
            </a:r>
            <a:r>
              <a:rPr lang="en-US" sz="2800" b="1" i="1" u="sng" baseline="-25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r</a:t>
            </a:r>
            <a:r>
              <a:rPr lang="en-US" sz="2800" b="1" i="1" u="sng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):</a:t>
            </a:r>
          </a:p>
        </p:txBody>
      </p:sp>
      <p:sp>
        <p:nvSpPr>
          <p:cNvPr id="550" name="Shape 550"/>
          <p:cNvSpPr/>
          <p:nvPr/>
        </p:nvSpPr>
        <p:spPr>
          <a:xfrm>
            <a:off x="1793876" y="1136342"/>
            <a:ext cx="8512799" cy="1593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Using Hess’s law, we can</a:t>
            </a:r>
            <a:r>
              <a:rPr lang="en-US" sz="2400" dirty="0"/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easily calculate </a:t>
            </a:r>
            <a:r>
              <a:rPr lang="en-US" sz="24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30000" dirty="0" err="1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baseline="-25000" dirty="0" err="1">
                <a:latin typeface="Arial"/>
                <a:ea typeface="Arial"/>
                <a:cs typeface="Arial"/>
                <a:sym typeface="Arial"/>
              </a:rPr>
              <a:t>rxn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from</a:t>
            </a:r>
            <a:r>
              <a:rPr lang="en-US" sz="2400" dirty="0"/>
              <a:t>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-25000" dirty="0" err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aseline="30000" dirty="0" err="1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of all </a:t>
            </a:r>
            <a:r>
              <a:rPr lang="en-US" sz="2400" dirty="0"/>
              <a:t>r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eactants  and products by using the following equation:</a:t>
            </a:r>
          </a:p>
        </p:txBody>
      </p:sp>
      <p:sp>
        <p:nvSpPr>
          <p:cNvPr id="551" name="Shape 551"/>
          <p:cNvSpPr/>
          <p:nvPr/>
        </p:nvSpPr>
        <p:spPr>
          <a:xfrm>
            <a:off x="1683798" y="2489854"/>
            <a:ext cx="8824403" cy="4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dirty="0"/>
          </a:p>
          <a:p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H</a:t>
            </a:r>
            <a:r>
              <a:rPr lang="en-US" sz="3200" baseline="30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o</a:t>
            </a:r>
            <a:r>
              <a:rPr lang="en-US" sz="3200" baseline="-25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r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 = 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 (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H</a:t>
            </a:r>
            <a:r>
              <a:rPr lang="en-US" sz="3200" baseline="-25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f</a:t>
            </a:r>
            <a:r>
              <a:rPr lang="en-US" sz="3200" baseline="-250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products) – 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 (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32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H</a:t>
            </a:r>
            <a:r>
              <a:rPr lang="en-US" sz="3200" baseline="-25000" dirty="0" err="1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f</a:t>
            </a:r>
            <a:r>
              <a:rPr lang="en-US" sz="3200" baseline="300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 </a:t>
            </a:r>
            <a:r>
              <a:rPr lang="en-US" sz="3200" dirty="0">
                <a:solidFill>
                  <a:srgbClr val="FF0000"/>
                </a:solidFill>
                <a:highlight>
                  <a:srgbClr val="FFFFCC"/>
                </a:highlight>
                <a:sym typeface="Arial"/>
              </a:rPr>
              <a:t>reactants) </a:t>
            </a:r>
          </a:p>
        </p:txBody>
      </p:sp>
      <p:sp>
        <p:nvSpPr>
          <p:cNvPr id="552" name="Shape 552"/>
          <p:cNvSpPr/>
          <p:nvPr/>
        </p:nvSpPr>
        <p:spPr>
          <a:xfrm>
            <a:off x="1850875" y="4556850"/>
            <a:ext cx="8197799" cy="9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endParaRPr lang="en-US" sz="2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15" y="2819852"/>
            <a:ext cx="85351" cy="121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382" y="2841521"/>
            <a:ext cx="85351" cy="12193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738" y="288353"/>
            <a:ext cx="8229600" cy="537112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Hess’s Law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880" y="456133"/>
            <a:ext cx="1876425" cy="2438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618" y="1107346"/>
            <a:ext cx="9158946" cy="5176007"/>
          </a:xfrm>
        </p:spPr>
        <p:txBody>
          <a:bodyPr>
            <a:normAutofit lnSpcReduction="10000"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reaction is the sum of two or more other reactions,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 for the overall process is the sum of the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 values of those reactions.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enthalpy change can be measured by calorimetry for many, but not all, chemical processes.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Oxidation of C (s) to CO</a:t>
            </a:r>
            <a:r>
              <a:rPr lang="en-US" altLang="zh-CN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Hess’s law tells us that the enthalpy change for the overall reaction (Δr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H°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equal the sum of the enthalpy changes for reactions 1 and 2 (Δr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H°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Δr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H°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F9410-7255-4733-9D68-702FC9405E4E}"/>
              </a:ext>
            </a:extLst>
          </p:cNvPr>
          <p:cNvSpPr/>
          <p:nvPr/>
        </p:nvSpPr>
        <p:spPr>
          <a:xfrm>
            <a:off x="3697547" y="45613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1840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C9BD-8C38-4B63-9EA8-E731B795F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5" y="3583866"/>
            <a:ext cx="9158945" cy="14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9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1809150" y="175726"/>
            <a:ext cx="8098500" cy="183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Hess's Law says:</a:t>
            </a:r>
          </a:p>
          <a:p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CC"/>
              </a:highlight>
            </a:endParaRPr>
          </a:p>
          <a:p>
            <a:r>
              <a:rPr lang="en-US" sz="2400" dirty="0">
                <a:solidFill>
                  <a:schemeClr val="dk1"/>
                </a:solidFill>
              </a:rPr>
              <a:t>If you convert reactants A into products B, the </a:t>
            </a:r>
            <a:r>
              <a:rPr lang="en-US" sz="2400" u="sng" dirty="0">
                <a:solidFill>
                  <a:srgbClr val="FF0000"/>
                </a:solidFill>
              </a:rPr>
              <a:t>overall enthalpy change</a:t>
            </a:r>
            <a:r>
              <a:rPr lang="en-US" sz="2400" dirty="0">
                <a:solidFill>
                  <a:schemeClr val="dk1"/>
                </a:solidFill>
              </a:rPr>
              <a:t> will be exactly the same whether you do it in one step or two steps or however many steps.</a:t>
            </a: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830" y="2201256"/>
            <a:ext cx="7619883" cy="402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247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71" y="1387736"/>
            <a:ext cx="10762129" cy="4789227"/>
          </a:xfrm>
        </p:spPr>
        <p:txBody>
          <a:bodyPr>
            <a:normAutofit fontScale="92500" lnSpcReduction="10000"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Energy</a:t>
            </a:r>
            <a:r>
              <a:rPr lang="en-US" dirty="0"/>
              <a:t> is defined as the capacity to do work or to produce heat.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Energy can be classified as either </a:t>
            </a:r>
            <a:r>
              <a:rPr lang="en-US" b="1" i="1" u="sng" dirty="0">
                <a:solidFill>
                  <a:srgbClr val="FF0000"/>
                </a:solidFill>
              </a:rPr>
              <a:t>Kinetic or Potential </a:t>
            </a:r>
          </a:p>
          <a:p>
            <a:pPr lvl="0">
              <a:spcBef>
                <a:spcPts val="0"/>
              </a:spcBef>
              <a:buSzPct val="25000"/>
            </a:pPr>
            <a:endParaRPr lang="en-US" b="1" i="1" u="sng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SzPct val="25000"/>
            </a:pPr>
            <a:endParaRPr lang="en-US" b="1" i="1" u="sng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SzPct val="25000"/>
            </a:pPr>
            <a:r>
              <a:rPr lang="en-US" b="1" i="1" u="sng" dirty="0">
                <a:solidFill>
                  <a:srgbClr val="FF0000"/>
                </a:solidFill>
              </a:rPr>
              <a:t>K</a:t>
            </a:r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inetic energy: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energy associated with the motion of atoms and molecules in a system.</a:t>
            </a:r>
          </a:p>
          <a:p>
            <a:pPr lvl="0">
              <a:spcBef>
                <a:spcPts val="0"/>
              </a:spcBef>
              <a:buSzPct val="25000"/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KE = ½ mv</a:t>
            </a:r>
            <a:r>
              <a: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marL="0" lvl="0" indent="0">
              <a:spcBef>
                <a:spcPts val="0"/>
              </a:spcBef>
              <a:buSzPct val="25000"/>
              <a:buNone/>
            </a:pPr>
            <a:endParaRPr lang="en-GB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endParaRPr lang="en-GB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endParaRPr lang="en-GB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endParaRPr lang="en-US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is a measure  of the </a:t>
            </a:r>
            <a:r>
              <a:rPr lang="en-US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average KE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of a</a:t>
            </a:r>
          </a:p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collection of particles</a:t>
            </a:r>
            <a:r>
              <a:rPr lang="en-US" dirty="0"/>
              <a:t> in a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4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7CBD-7823-41E9-B24B-79ACA42C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2497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D672-1B10-4F15-A245-4CD8F7E71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100" y="1047089"/>
            <a:ext cx="5017528" cy="25256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Enthalpy diagram for combustion of methane</a:t>
            </a:r>
            <a:r>
              <a:rPr lang="en-US" altLang="zh-CN" sz="2400" dirty="0"/>
              <a:t>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0D7FE-17F3-460A-BF92-CFAC1D3A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2" y="1554107"/>
            <a:ext cx="5469901" cy="288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DAE04-430A-4589-BD65-863FA0F0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55" y="4715001"/>
            <a:ext cx="2371725" cy="78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10834-AC90-4461-A70F-171825033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4578" y="1923439"/>
            <a:ext cx="5000050" cy="2888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111639-D989-4155-A7C9-8A317D2EE207}"/>
              </a:ext>
            </a:extLst>
          </p:cNvPr>
          <p:cNvSpPr/>
          <p:nvPr/>
        </p:nvSpPr>
        <p:spPr>
          <a:xfrm>
            <a:off x="7472472" y="1554107"/>
            <a:ext cx="3099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</a:t>
            </a:r>
            <a:r>
              <a:rPr lang="en-GB" altLang="zh-CN" b="1" baseline="-25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GB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+ 2O</a:t>
            </a:r>
            <a:r>
              <a:rPr lang="en-GB" altLang="zh-CN" b="1" baseline="-25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GB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→ CO</a:t>
            </a:r>
            <a:r>
              <a:rPr lang="en-GB" altLang="zh-CN" b="1" baseline="-25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GB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+ 2H</a:t>
            </a:r>
            <a:r>
              <a:rPr lang="en-GB" altLang="zh-CN" b="1" baseline="-25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GB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4913DA-5E1B-4A1A-B02B-CE64BDDEBF55}"/>
                  </a:ext>
                </a:extLst>
              </p:cNvPr>
              <p:cNvSpPr/>
              <p:nvPr/>
            </p:nvSpPr>
            <p:spPr>
              <a:xfrm>
                <a:off x="6644578" y="5105526"/>
                <a:ext cx="54220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altLang="zh-CN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Step 1: 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 mole of CH</a:t>
                </a:r>
                <a:r>
                  <a:rPr lang="en-GB" altLang="zh-CN" baseline="-25000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is first converted to CO</a:t>
                </a:r>
              </a:p>
              <a:p>
                <a:r>
                  <a:rPr lang="en-US" altLang="zh-CN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2: 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reacts with additional O</a:t>
                </a:r>
                <a:r>
                  <a:rPr lang="en-GB" altLang="zh-CN" baseline="-25000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to produce CO</a:t>
                </a:r>
                <a:r>
                  <a:rPr lang="en-GB" altLang="zh-CN" baseline="-25000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If values of </a:t>
                </a:r>
                <a14:m>
                  <m:oMath xmlns:m="http://schemas.openxmlformats.org/officeDocument/2006/math">
                    <m:r>
                      <a:rPr lang="en-GB" altLang="zh-CN" i="1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</a:t>
                </a:r>
                <a:r>
                  <a:rPr lang="en-GB" altLang="zh-CN" baseline="-25000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zh-CN" i="1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</a:t>
                </a:r>
                <a:r>
                  <a:rPr lang="en-GB" altLang="zh-CN" baseline="-25000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were known, </a:t>
                </a:r>
                <a14:m>
                  <m:oMath xmlns:m="http://schemas.openxmlformats.org/officeDocument/2006/math">
                    <m:r>
                      <a:rPr lang="en-GB" altLang="zh-CN" b="1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GB" altLang="zh-CN" b="1" dirty="0" err="1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H</a:t>
                </a:r>
                <a:r>
                  <a:rPr lang="en-GB" altLang="zh-CN" b="1" baseline="-25000" dirty="0" err="1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comb</a:t>
                </a:r>
                <a:r>
                  <a:rPr lang="en-GB" altLang="zh-CN" b="1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would be </a:t>
                </a:r>
              </a:p>
              <a:p>
                <a:r>
                  <a:rPr lang="en-GB" altLang="zh-CN" dirty="0">
                    <a:solidFill>
                      <a:srgbClr val="11111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calculated by summation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4913DA-5E1B-4A1A-B02B-CE64BDDEB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578" y="5105526"/>
                <a:ext cx="5422084" cy="1200329"/>
              </a:xfrm>
              <a:prstGeom prst="rect">
                <a:avLst/>
              </a:prstGeom>
              <a:blipFill>
                <a:blip r:embed="rId6"/>
                <a:stretch>
                  <a:fillRect l="-1012" t="-3061" r="-562" b="-7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858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286"/>
          <p:cNvGrpSpPr/>
          <p:nvPr/>
        </p:nvGrpSpPr>
        <p:grpSpPr>
          <a:xfrm>
            <a:off x="1070575" y="1802736"/>
            <a:ext cx="8302023" cy="469900"/>
            <a:chOff x="2301875" y="5791200"/>
            <a:chExt cx="8302023" cy="469900"/>
          </a:xfrm>
        </p:grpSpPr>
        <p:grpSp>
          <p:nvGrpSpPr>
            <p:cNvPr id="5" name="Shape 287"/>
            <p:cNvGrpSpPr/>
            <p:nvPr/>
          </p:nvGrpSpPr>
          <p:grpSpPr>
            <a:xfrm>
              <a:off x="2301875" y="5803900"/>
              <a:ext cx="2854324" cy="457200"/>
              <a:chOff x="1546225" y="5562600"/>
              <a:chExt cx="2854324" cy="457200"/>
            </a:xfrm>
          </p:grpSpPr>
          <p:cxnSp>
            <p:nvCxnSpPr>
              <p:cNvPr id="7" name="Shape 288"/>
              <p:cNvCxnSpPr/>
              <p:nvPr/>
            </p:nvCxnSpPr>
            <p:spPr>
              <a:xfrm>
                <a:off x="2692400" y="5816600"/>
                <a:ext cx="635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8" name="Shape 289"/>
              <p:cNvSpPr txBox="1"/>
              <p:nvPr/>
            </p:nvSpPr>
            <p:spPr>
              <a:xfrm>
                <a:off x="1546225" y="5562600"/>
                <a:ext cx="285432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sp>
          <p:nvSpPr>
            <p:cNvPr id="6" name="Shape 290"/>
            <p:cNvSpPr txBox="1"/>
            <p:nvPr/>
          </p:nvSpPr>
          <p:spPr>
            <a:xfrm>
              <a:off x="5472098" y="5791200"/>
              <a:ext cx="5131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Noto Sans Symbols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6.01 kJ/</a:t>
              </a:r>
              <a:r>
                <a:rPr lang="en-US" sz="2400" b="0" i="0" u="none" strike="noStrike" cap="none" baseline="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mol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 6.01 kJ</a:t>
              </a:r>
            </a:p>
          </p:txBody>
        </p:sp>
      </p:grpSp>
      <p:sp>
        <p:nvSpPr>
          <p:cNvPr id="9" name="Shape 293"/>
          <p:cNvSpPr txBox="1"/>
          <p:nvPr/>
        </p:nvSpPr>
        <p:spPr>
          <a:xfrm>
            <a:off x="838200" y="1271944"/>
            <a:ext cx="8534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If you reverse a reaction, the sign of 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b="1" i="1" u="sng" strike="noStrike" cap="none" baseline="0" dirty="0">
                <a:solidFill>
                  <a:schemeClr val="dk1"/>
                </a:solidFill>
                <a:sym typeface="Arial"/>
              </a:rPr>
              <a:t>H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 changes</a:t>
            </a:r>
          </a:p>
        </p:txBody>
      </p:sp>
      <p:grpSp>
        <p:nvGrpSpPr>
          <p:cNvPr id="10" name="Shape 294"/>
          <p:cNvGrpSpPr/>
          <p:nvPr/>
        </p:nvGrpSpPr>
        <p:grpSpPr>
          <a:xfrm>
            <a:off x="1070575" y="2242640"/>
            <a:ext cx="6207419" cy="518999"/>
            <a:chOff x="1370641" y="5325704"/>
            <a:chExt cx="6207419" cy="518999"/>
          </a:xfrm>
        </p:grpSpPr>
        <p:grpSp>
          <p:nvGrpSpPr>
            <p:cNvPr id="11" name="Shape 295"/>
            <p:cNvGrpSpPr/>
            <p:nvPr/>
          </p:nvGrpSpPr>
          <p:grpSpPr>
            <a:xfrm>
              <a:off x="1370641" y="5384442"/>
              <a:ext cx="2854324" cy="457200"/>
              <a:chOff x="614991" y="5143142"/>
              <a:chExt cx="2854324" cy="457200"/>
            </a:xfrm>
          </p:grpSpPr>
          <p:cxnSp>
            <p:nvCxnSpPr>
              <p:cNvPr id="13" name="Shape 296"/>
              <p:cNvCxnSpPr/>
              <p:nvPr/>
            </p:nvCxnSpPr>
            <p:spPr>
              <a:xfrm>
                <a:off x="1713454" y="5418567"/>
                <a:ext cx="635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14" name="Shape 297"/>
              <p:cNvSpPr txBox="1"/>
              <p:nvPr/>
            </p:nvSpPr>
            <p:spPr>
              <a:xfrm>
                <a:off x="614991" y="5143142"/>
                <a:ext cx="285432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sp>
          <p:nvSpPr>
            <p:cNvPr id="12" name="Shape 298"/>
            <p:cNvSpPr txBox="1"/>
            <p:nvPr/>
          </p:nvSpPr>
          <p:spPr>
            <a:xfrm>
              <a:off x="4540860" y="5325704"/>
              <a:ext cx="3037200" cy="518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Noto Sans Symbols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        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= 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- 6.01 kJ</a:t>
              </a:r>
            </a:p>
          </p:txBody>
        </p:sp>
      </p:grpSp>
      <p:sp>
        <p:nvSpPr>
          <p:cNvPr id="15" name="Shape 299"/>
          <p:cNvSpPr txBox="1"/>
          <p:nvPr/>
        </p:nvSpPr>
        <p:spPr>
          <a:xfrm>
            <a:off x="838199" y="2980892"/>
            <a:ext cx="8534399" cy="8223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If both sides of the equation </a:t>
            </a:r>
            <a:r>
              <a:rPr lang="en-US" sz="2400" b="1" u="sng" dirty="0">
                <a:solidFill>
                  <a:schemeClr val="dk1"/>
                </a:solidFill>
                <a:sym typeface="Arial"/>
              </a:rPr>
              <a:t>are multiplied by 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a factor </a:t>
            </a:r>
            <a:r>
              <a:rPr lang="en-US" sz="2400" b="1" i="1" u="sng" strike="noStrike" cap="none" baseline="0" dirty="0">
                <a:solidFill>
                  <a:schemeClr val="dk1"/>
                </a:solidFill>
                <a:sym typeface="Arial"/>
              </a:rPr>
              <a:t>n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, then 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b="1" i="1" u="sng" strike="noStrike" cap="none" baseline="0" dirty="0">
                <a:solidFill>
                  <a:schemeClr val="dk1"/>
                </a:solidFill>
                <a:sym typeface="Arial"/>
              </a:rPr>
              <a:t>H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 must change by the same factor </a:t>
            </a:r>
            <a:r>
              <a:rPr lang="en-US" sz="2400" b="1" i="1" u="sng" strike="noStrike" cap="none" baseline="0" dirty="0">
                <a:solidFill>
                  <a:schemeClr val="dk1"/>
                </a:solidFill>
                <a:sym typeface="Arial"/>
              </a:rPr>
              <a:t>n</a:t>
            </a:r>
            <a:r>
              <a:rPr lang="en-US" sz="2400" b="1" i="0" u="sng" strike="noStrike" cap="none" baseline="0" dirty="0">
                <a:solidFill>
                  <a:schemeClr val="dk1"/>
                </a:solidFill>
                <a:sym typeface="Arial"/>
              </a:rPr>
              <a:t>.</a:t>
            </a:r>
          </a:p>
        </p:txBody>
      </p:sp>
      <p:grpSp>
        <p:nvGrpSpPr>
          <p:cNvPr id="16" name="Shape 300"/>
          <p:cNvGrpSpPr/>
          <p:nvPr/>
        </p:nvGrpSpPr>
        <p:grpSpPr>
          <a:xfrm>
            <a:off x="1018536" y="3888805"/>
            <a:ext cx="5077464" cy="822325"/>
            <a:chOff x="2433096" y="5209433"/>
            <a:chExt cx="4891087" cy="1178000"/>
          </a:xfrm>
        </p:grpSpPr>
        <p:grpSp>
          <p:nvGrpSpPr>
            <p:cNvPr id="17" name="Shape 301"/>
            <p:cNvGrpSpPr/>
            <p:nvPr/>
          </p:nvGrpSpPr>
          <p:grpSpPr>
            <a:xfrm>
              <a:off x="2433096" y="5209433"/>
              <a:ext cx="3194049" cy="457200"/>
              <a:chOff x="1677446" y="4968133"/>
              <a:chExt cx="3194049" cy="457200"/>
            </a:xfrm>
          </p:grpSpPr>
          <p:cxnSp>
            <p:nvCxnSpPr>
              <p:cNvPr id="19" name="Shape 302"/>
              <p:cNvCxnSpPr/>
              <p:nvPr/>
            </p:nvCxnSpPr>
            <p:spPr>
              <a:xfrm>
                <a:off x="3013373" y="5216250"/>
                <a:ext cx="635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20" name="Shape 303"/>
              <p:cNvSpPr txBox="1"/>
              <p:nvPr/>
            </p:nvSpPr>
            <p:spPr>
              <a:xfrm>
                <a:off x="1677446" y="4968133"/>
                <a:ext cx="3194049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2H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20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sp>
          <p:nvSpPr>
            <p:cNvPr id="18" name="Shape 304"/>
            <p:cNvSpPr txBox="1"/>
            <p:nvPr/>
          </p:nvSpPr>
          <p:spPr>
            <a:xfrm>
              <a:off x="2433096" y="5930233"/>
              <a:ext cx="4891087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Noto Sans Symbols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2 </a:t>
              </a:r>
              <a:r>
                <a:rPr lang="en-US" sz="2400" b="0" i="0" u="none" strike="noStrike" cap="none" baseline="0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mol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b="0" i="0" u="none" strike="noStrike" cap="none" baseline="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6.01 kJ/</a:t>
              </a:r>
              <a:r>
                <a:rPr lang="en-US" sz="2400" b="0" i="0" u="none" strike="noStrike" cap="none" baseline="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mol</a:t>
              </a:r>
              <a:r>
                <a:rPr lang="en-US" sz="2400" b="0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</a:t>
              </a:r>
              <a:r>
                <a:rPr lang="en-US" sz="2400" b="1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12.0 kJ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38199" y="513501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physical states of all reactants and products must be specified in thermochemical equations.</a:t>
            </a:r>
          </a:p>
        </p:txBody>
      </p:sp>
      <p:grpSp>
        <p:nvGrpSpPr>
          <p:cNvPr id="22" name="Shape 311"/>
          <p:cNvGrpSpPr/>
          <p:nvPr/>
        </p:nvGrpSpPr>
        <p:grpSpPr>
          <a:xfrm>
            <a:off x="6827837" y="4949108"/>
            <a:ext cx="5089524" cy="469900"/>
            <a:chOff x="2301875" y="5791200"/>
            <a:chExt cx="5089524" cy="469900"/>
          </a:xfrm>
        </p:grpSpPr>
        <p:grpSp>
          <p:nvGrpSpPr>
            <p:cNvPr id="23" name="Shape 312"/>
            <p:cNvGrpSpPr/>
            <p:nvPr/>
          </p:nvGrpSpPr>
          <p:grpSpPr>
            <a:xfrm>
              <a:off x="2301875" y="5803900"/>
              <a:ext cx="2854324" cy="457200"/>
              <a:chOff x="1546225" y="5562600"/>
              <a:chExt cx="2854324" cy="457200"/>
            </a:xfrm>
          </p:grpSpPr>
          <p:cxnSp>
            <p:nvCxnSpPr>
              <p:cNvPr id="25" name="Shape 313"/>
              <p:cNvCxnSpPr/>
              <p:nvPr/>
            </p:nvCxnSpPr>
            <p:spPr>
              <a:xfrm>
                <a:off x="2692400" y="5816600"/>
                <a:ext cx="635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26" name="Shape 314"/>
              <p:cNvSpPr txBox="1"/>
              <p:nvPr/>
            </p:nvSpPr>
            <p:spPr>
              <a:xfrm>
                <a:off x="1546225" y="5562600"/>
                <a:ext cx="285432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sp>
          <p:nvSpPr>
            <p:cNvPr id="24" name="Shape 315"/>
            <p:cNvSpPr txBox="1"/>
            <p:nvPr/>
          </p:nvSpPr>
          <p:spPr>
            <a:xfrm>
              <a:off x="5472112" y="5791200"/>
              <a:ext cx="1919287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Noto Sans Symbols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6.01KJ</a:t>
              </a:r>
            </a:p>
          </p:txBody>
        </p:sp>
      </p:grpSp>
      <p:grpSp>
        <p:nvGrpSpPr>
          <p:cNvPr id="27" name="Shape 318"/>
          <p:cNvGrpSpPr/>
          <p:nvPr/>
        </p:nvGrpSpPr>
        <p:grpSpPr>
          <a:xfrm>
            <a:off x="6720122" y="5558910"/>
            <a:ext cx="5197239" cy="581025"/>
            <a:chOff x="2463828" y="5667375"/>
            <a:chExt cx="4619595" cy="581025"/>
          </a:xfrm>
        </p:grpSpPr>
        <p:grpSp>
          <p:nvGrpSpPr>
            <p:cNvPr id="28" name="Shape 319"/>
            <p:cNvGrpSpPr/>
            <p:nvPr/>
          </p:nvGrpSpPr>
          <p:grpSpPr>
            <a:xfrm>
              <a:off x="2463828" y="5667375"/>
              <a:ext cx="2734842" cy="457200"/>
              <a:chOff x="1708178" y="5426075"/>
              <a:chExt cx="2734842" cy="457200"/>
            </a:xfrm>
          </p:grpSpPr>
          <p:cxnSp>
            <p:nvCxnSpPr>
              <p:cNvPr id="30" name="Shape 320"/>
              <p:cNvCxnSpPr/>
              <p:nvPr/>
            </p:nvCxnSpPr>
            <p:spPr>
              <a:xfrm>
                <a:off x="2692400" y="5816600"/>
                <a:ext cx="635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31" name="Shape 321"/>
              <p:cNvSpPr txBox="1"/>
              <p:nvPr/>
            </p:nvSpPr>
            <p:spPr>
              <a:xfrm>
                <a:off x="1708178" y="5426075"/>
                <a:ext cx="2734842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H</a:t>
                </a:r>
                <a:r>
                  <a:rPr lang="en-US" sz="2400" b="0" i="0" u="none" strike="noStrike" cap="none" baseline="-25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r>
                  <a:rPr lang="en-US" sz="2400" b="0" i="0" u="none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 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2000" b="0" i="1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r>
                  <a:rPr lang="en-US" sz="2000" b="0" i="0" u="none" strike="noStrike" cap="none" baseline="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sp>
          <p:nvSpPr>
            <p:cNvPr id="29" name="Shape 322"/>
            <p:cNvSpPr txBox="1"/>
            <p:nvPr/>
          </p:nvSpPr>
          <p:spPr>
            <a:xfrm>
              <a:off x="5164136" y="5791200"/>
              <a:ext cx="1919287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Noto Sans Symbols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Δ</a:t>
              </a:r>
              <a:r>
                <a:rPr lang="en-US" sz="2400" b="0" i="1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 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 44.0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KJ</a:t>
              </a:r>
              <a:endParaRPr lang="en-US" sz="24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E707164-47FD-4A49-A723-DB276EC51666}"/>
              </a:ext>
            </a:extLst>
          </p:cNvPr>
          <p:cNvSpPr/>
          <p:nvPr/>
        </p:nvSpPr>
        <p:spPr>
          <a:xfrm>
            <a:off x="838200" y="508195"/>
            <a:ext cx="73746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highlight>
                  <a:srgbClr val="FFFFCC"/>
                </a:highlight>
              </a:rPr>
              <a:t>Important things to remember </a:t>
            </a:r>
            <a:r>
              <a:rPr lang="en-US" altLang="zh-CN" sz="2400" b="1" dirty="0">
                <a:highlight>
                  <a:srgbClr val="FFFFCC"/>
                </a:highlight>
              </a:rPr>
              <a:t>when using </a:t>
            </a:r>
            <a:r>
              <a:rPr lang="en-US" altLang="zh-CN" sz="2400" b="1" u="sng" dirty="0">
                <a:highlight>
                  <a:srgbClr val="FFFFCC"/>
                </a:highlight>
              </a:rPr>
              <a:t>Hess’s Law:</a:t>
            </a:r>
          </a:p>
          <a:p>
            <a:endParaRPr lang="en-US" altLang="zh-CN" dirty="0">
              <a:highlight>
                <a:srgbClr val="FFFF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1413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97F0-5E30-41E3-A503-7A2934E8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E86E-CEA5-42F1-8CCF-71938309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18093-DBD7-405B-A1AF-BC16FDDB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" y="523082"/>
            <a:ext cx="84391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4222-008D-49D2-8524-1FB09F9E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165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C4F7-A1D1-4D62-9AFB-36BBA7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1098958"/>
            <a:ext cx="10892406" cy="5078005"/>
          </a:xfrm>
        </p:spPr>
        <p:txBody>
          <a:bodyPr/>
          <a:lstStyle/>
          <a:p>
            <a:r>
              <a:rPr lang="en-US" altLang="zh-CN" sz="2400" dirty="0"/>
              <a:t>SO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is produced by combustion of sulfur according to the following equation:</a:t>
            </a:r>
          </a:p>
          <a:p>
            <a:endParaRPr lang="en-US" altLang="zh-CN" dirty="0"/>
          </a:p>
          <a:p>
            <a:r>
              <a:rPr lang="en-US" altLang="zh-CN" sz="2400" dirty="0"/>
              <a:t>Determine the heat of reaction for this process using the below thermochemical information:</a:t>
            </a: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CC885-6FF0-42EA-8621-E7990321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85" y="2501475"/>
            <a:ext cx="6884891" cy="101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76F7E-A3BF-4305-90D8-FD6D899C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18" y="1414612"/>
            <a:ext cx="3709277" cy="7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17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1691430" y="1028422"/>
            <a:ext cx="8381999" cy="237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Standard enthalpy of formation</a:t>
            </a:r>
            <a:r>
              <a:rPr lang="en-US" sz="24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-25000" dirty="0">
                <a:solidFill>
                  <a:schemeClr val="dk1"/>
                </a:solidFill>
              </a:rPr>
              <a:t>f</a:t>
            </a:r>
            <a:r>
              <a:rPr lang="en-US" sz="24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the heat change that results when </a:t>
            </a:r>
            <a:r>
              <a:rPr lang="en-US" sz="2400" b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mole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 compound is formed from its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STP.</a:t>
            </a:r>
          </a:p>
          <a:p>
            <a:pPr>
              <a:buClr>
                <a:schemeClr val="dk1"/>
              </a:buClr>
              <a:buSzPct val="25000"/>
            </a:pPr>
            <a:endParaRPr lang="en-US" sz="24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dk1"/>
                </a:solidFill>
              </a:rPr>
              <a:t>Whenever a standard enthalpy change is quoted, standard conditions are assumed.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1691430" y="3646841"/>
            <a:ext cx="8153399" cy="822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dirty="0"/>
              <a:t>The standard enthalpy of formation of any </a:t>
            </a:r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400" b="1" u="sng" dirty="0">
                <a:solidFill>
                  <a:srgbClr val="FF0000"/>
                </a:solidFill>
              </a:rPr>
              <a:t> in its most stable form is zero.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828802" y="4657306"/>
            <a:ext cx="22832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</a:t>
            </a:r>
            <a:r>
              <a:rPr lang="en-US" sz="24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</a:p>
        </p:txBody>
      </p:sp>
      <p:grpSp>
        <p:nvGrpSpPr>
          <p:cNvPr id="529" name="Shape 529"/>
          <p:cNvGrpSpPr/>
          <p:nvPr/>
        </p:nvGrpSpPr>
        <p:grpSpPr>
          <a:xfrm>
            <a:off x="1828801" y="5427243"/>
            <a:ext cx="3201094" cy="534986"/>
            <a:chOff x="1355725" y="5826125"/>
            <a:chExt cx="3201094" cy="534986"/>
          </a:xfrm>
        </p:grpSpPr>
        <p:sp>
          <p:nvSpPr>
            <p:cNvPr id="530" name="Shape 530"/>
            <p:cNvSpPr txBox="1"/>
            <p:nvPr/>
          </p:nvSpPr>
          <p:spPr>
            <a:xfrm>
              <a:off x="1355725" y="5826125"/>
              <a:ext cx="3201094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ct val="25000"/>
              </a:pPr>
              <a:r>
                <a:rPr lang="en-US" sz="2400" dirty="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Δ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2400" baseline="30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(O</a:t>
              </a:r>
              <a:r>
                <a:rPr lang="en-US" sz="2400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= 142kJ/</a:t>
              </a:r>
              <a:r>
                <a:rPr lang="en-US" sz="24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mol</a:t>
              </a:r>
              <a:endPara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1816100" y="5994400"/>
              <a:ext cx="247649" cy="36671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ct val="25000"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</a:p>
          </p:txBody>
        </p:sp>
      </p:grpSp>
      <p:sp>
        <p:nvSpPr>
          <p:cNvPr id="532" name="Shape 532"/>
          <p:cNvSpPr txBox="1"/>
          <p:nvPr/>
        </p:nvSpPr>
        <p:spPr>
          <a:xfrm>
            <a:off x="5496315" y="4716961"/>
            <a:ext cx="3425229" cy="534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(C, graphite) = 0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5496315" y="5466130"/>
            <a:ext cx="46481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(C, diamond) = 1.90 kJ/mol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2CC2C-AA54-4B54-A62D-4F6563A12E2A}"/>
              </a:ext>
            </a:extLst>
          </p:cNvPr>
          <p:cNvSpPr/>
          <p:nvPr/>
        </p:nvSpPr>
        <p:spPr>
          <a:xfrm>
            <a:off x="1828801" y="349716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of 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93067C-C328-4409-AA2A-8C0B1CF0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64" y="421157"/>
            <a:ext cx="714375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533CA-F4BB-4AB2-96EC-896A2F3FE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04" y="2022737"/>
            <a:ext cx="48101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87995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247E-AAFE-4033-A294-2488F4D3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54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of formation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A663-791D-4470-ADDA-685054BA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CF26A-A252-408F-A45D-243060EF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49" y="475300"/>
            <a:ext cx="714375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2789E-761B-4938-BD81-442FA724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12" y="1603447"/>
            <a:ext cx="7753873" cy="35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3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56216" y="228600"/>
            <a:ext cx="11535784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Spontaneity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3793" y="1600200"/>
            <a:ext cx="5637007" cy="44958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spontaneous process is one that occurs without any outside intervention.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gas in vessel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spontaneously effuse into vessel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once the gas is in both vessels, it will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spontaneously</a:t>
            </a:r>
          </a:p>
        </p:txBody>
      </p:sp>
      <p:pic>
        <p:nvPicPr>
          <p:cNvPr id="3076" name="Picture 5" descr="19_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9"/>
          <a:stretch>
            <a:fillRect/>
          </a:stretch>
        </p:blipFill>
        <p:spPr>
          <a:xfrm>
            <a:off x="7035502" y="631890"/>
            <a:ext cx="3554712" cy="5464110"/>
          </a:xfrm>
        </p:spPr>
      </p:pic>
    </p:spTree>
    <p:extLst>
      <p:ext uri="{BB962C8B-B14F-4D97-AF65-F5344CB8AC3E}">
        <p14:creationId xmlns:p14="http://schemas.microsoft.com/office/powerpoint/2010/main" val="12240256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06" y="228600"/>
            <a:ext cx="10847294" cy="80413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/>
              <a:t>Spontaneous Processes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338138" lvl="1" indent="-223838">
              <a:buNone/>
            </a:pPr>
            <a:r>
              <a:rPr lang="en-US" altLang="en-US"/>
              <a:t>	Processes that are spontaneous in one direction are nonspontaneous in the reverse direction.</a:t>
            </a:r>
          </a:p>
        </p:txBody>
      </p:sp>
      <p:pic>
        <p:nvPicPr>
          <p:cNvPr id="4100" name="Picture 5" descr="19_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3"/>
          <a:stretch>
            <a:fillRect/>
          </a:stretch>
        </p:blipFill>
        <p:spPr>
          <a:xfrm>
            <a:off x="2362201" y="1219200"/>
            <a:ext cx="2741613" cy="5257800"/>
          </a:xfrm>
        </p:spPr>
      </p:pic>
    </p:spTree>
    <p:extLst>
      <p:ext uri="{BB962C8B-B14F-4D97-AF65-F5344CB8AC3E}">
        <p14:creationId xmlns:p14="http://schemas.microsoft.com/office/powerpoint/2010/main" val="468231219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7882" y="228600"/>
            <a:ext cx="1165411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/>
              <a:t>Spontaneous Processes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447800"/>
            <a:ext cx="8077200" cy="2514600"/>
          </a:xfrm>
        </p:spPr>
        <p:txBody>
          <a:bodyPr/>
          <a:lstStyle/>
          <a:p>
            <a:pPr eaLnBrk="1" hangingPunct="1"/>
            <a:r>
              <a:rPr lang="en-US" altLang="en-US"/>
              <a:t>Processes that are spontaneous at one temperature may be nonspontaneous at other temperatures.</a:t>
            </a:r>
          </a:p>
          <a:p>
            <a:pPr eaLnBrk="1" hangingPunct="1"/>
            <a:r>
              <a:rPr lang="en-US" altLang="en-US"/>
              <a:t>Above 0</a:t>
            </a:r>
            <a:r>
              <a:rPr lang="en-US" altLang="en-US">
                <a:sym typeface="Symbol" panose="05050102010706020507" pitchFamily="18" charset="2"/>
              </a:rPr>
              <a:t>C it is spontaneous for ice to melt.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Below 0C the reverse process is spontaneous.</a:t>
            </a:r>
            <a:endParaRPr lang="en-US" altLang="en-US"/>
          </a:p>
        </p:txBody>
      </p:sp>
      <p:pic>
        <p:nvPicPr>
          <p:cNvPr id="5124" name="Picture 5" descr="19_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9"/>
          <a:stretch>
            <a:fillRect/>
          </a:stretch>
        </p:blipFill>
        <p:spPr>
          <a:xfrm>
            <a:off x="3097214" y="4041776"/>
            <a:ext cx="5995987" cy="2511425"/>
          </a:xfrm>
        </p:spPr>
      </p:pic>
    </p:spTree>
    <p:extLst>
      <p:ext uri="{BB962C8B-B14F-4D97-AF65-F5344CB8AC3E}">
        <p14:creationId xmlns:p14="http://schemas.microsoft.com/office/powerpoint/2010/main" val="8320476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EBBB-8491-48EB-AA10-79201490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9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Carnot Cycle: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3A00-7376-4435-A537-2D8D8BA15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6500"/>
            <a:ext cx="6470650" cy="4970463"/>
          </a:xfrm>
        </p:spPr>
        <p:txBody>
          <a:bodyPr/>
          <a:lstStyle/>
          <a:p>
            <a:r>
              <a:rPr lang="en-US" altLang="zh-CN" dirty="0"/>
              <a:t>Entropy was first introduced for the efficiency of engines in 19</a:t>
            </a:r>
            <a:r>
              <a:rPr lang="en-US" altLang="zh-CN" baseline="30000" dirty="0"/>
              <a:t>th</a:t>
            </a:r>
            <a:r>
              <a:rPr lang="en-US" altLang="zh-CN" dirty="0"/>
              <a:t> century</a:t>
            </a:r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10C8D-AF03-4220-BD0A-7F701173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0" y="876300"/>
            <a:ext cx="4591050" cy="4657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50D759-A1B1-44B7-9A18-28AB59E55007}"/>
              </a:ext>
            </a:extLst>
          </p:cNvPr>
          <p:cNvSpPr/>
          <p:nvPr/>
        </p:nvSpPr>
        <p:spPr>
          <a:xfrm>
            <a:off x="6378846" y="5713353"/>
            <a:ext cx="5689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Carnot Cycle: an ideal gas undergoes four processes.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698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36033"/>
            <a:ext cx="10515600" cy="603063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Law of Thermodynamics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33" y="1051430"/>
            <a:ext cx="10955767" cy="5125533"/>
          </a:xfrm>
        </p:spPr>
        <p:txBody>
          <a:bodyPr/>
          <a:lstStyle/>
          <a:p>
            <a:r>
              <a:rPr lang="en-US" dirty="0"/>
              <a:t>“Energy can neither be created nor destroyed in a system of constant mass, although it may be converted from one form to another.”</a:t>
            </a:r>
          </a:p>
          <a:p>
            <a:r>
              <a:rPr lang="en-US" dirty="0"/>
              <a:t>The total energy of a system remains constant, even if it is converted from one form to another. </a:t>
            </a:r>
          </a:p>
          <a:p>
            <a:r>
              <a:rPr lang="en-US" dirty="0"/>
              <a:t>The </a:t>
            </a:r>
            <a:r>
              <a:rPr lang="en-US" i="1" dirty="0"/>
              <a:t>first law of thermodynamics </a:t>
            </a:r>
            <a:r>
              <a:rPr lang="en-US" dirty="0"/>
              <a:t>is commonly called the </a:t>
            </a:r>
            <a:r>
              <a:rPr lang="en-US" i="1" dirty="0"/>
              <a:t>conservation of energy</a:t>
            </a:r>
            <a:r>
              <a:rPr lang="en-US" dirty="0"/>
              <a:t>. 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11" y="3436445"/>
            <a:ext cx="2308749" cy="24647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41843" y="3524355"/>
            <a:ext cx="2097741" cy="21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32904" y="4744122"/>
            <a:ext cx="1032734" cy="21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05568" y="4268708"/>
            <a:ext cx="200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Heat transfer (q)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016142" y="3959288"/>
            <a:ext cx="111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System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72858" y="4212219"/>
            <a:ext cx="189334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Surroundings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274057" y="5085176"/>
            <a:ext cx="1245538" cy="184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15952" y="5240161"/>
            <a:ext cx="130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/>
              <a:t>Work (W)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85320" y="5852605"/>
                <a:ext cx="21589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b="1" dirty="0"/>
                  <a:t>Internal energy (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GB" sz="2000" b="1" dirty="0"/>
                  <a:t>), E2-E1 = q +W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320" y="5852605"/>
                <a:ext cx="2158981" cy="707886"/>
              </a:xfrm>
              <a:prstGeom prst="rect">
                <a:avLst/>
              </a:prstGeom>
              <a:blipFill>
                <a:blip r:embed="rId3"/>
                <a:stretch>
                  <a:fillRect l="-3107" t="-4310" r="-2825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795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2842-FA62-43CB-9A69-AB7924A2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833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3611-23C1-4B95-B4D4-22E32981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140904"/>
            <a:ext cx="10691070" cy="503606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Entropy is used to predict whether a given process/reaction is thermodynamically possible.</a:t>
            </a:r>
            <a:endParaRPr lang="zh-CN" altLang="en-US" dirty="0"/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thermodynamic 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energy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function that describes the degree of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randomness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probability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existence.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 a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 function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– entropy change depends only on the initial and final states, but not on how the change occurs.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driving force for a spontaneous process is an increase in the entropy of the universe.</a:t>
            </a:r>
          </a:p>
        </p:txBody>
      </p:sp>
    </p:spTree>
    <p:extLst>
      <p:ext uri="{BB962C8B-B14F-4D97-AF65-F5344CB8AC3E}">
        <p14:creationId xmlns:p14="http://schemas.microsoft.com/office/powerpoint/2010/main" val="7999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5CA7-17C5-4F2A-91EF-EA2C49C8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F860-B26E-4DF2-B27D-2D5CF1BA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Students-and-entropy">
            <a:extLst>
              <a:ext uri="{FF2B5EF4-FFF2-40B4-BE49-F238E27FC236}">
                <a16:creationId xmlns:a16="http://schemas.microsoft.com/office/drawing/2014/main" id="{28558E5F-4CD7-42F1-88F3-86993BFE2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64"/>
          <a:stretch>
            <a:fillRect/>
          </a:stretch>
        </p:blipFill>
        <p:spPr bwMode="auto">
          <a:xfrm>
            <a:off x="1889127" y="569913"/>
            <a:ext cx="8642350" cy="5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45E11F-98EC-4BF1-B0A7-45FE375337C2}"/>
              </a:ext>
            </a:extLst>
          </p:cNvPr>
          <p:cNvSpPr/>
          <p:nvPr/>
        </p:nvSpPr>
        <p:spPr>
          <a:xfrm>
            <a:off x="1160059" y="5807631"/>
            <a:ext cx="4233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Entropy</a:t>
            </a:r>
            <a:r>
              <a:rPr lang="en-US" altLang="en-US" dirty="0"/>
              <a:t> – quantitative measure of disorder</a:t>
            </a:r>
          </a:p>
        </p:txBody>
      </p:sp>
    </p:spTree>
    <p:extLst>
      <p:ext uri="{BB962C8B-B14F-4D97-AF65-F5344CB8AC3E}">
        <p14:creationId xmlns:p14="http://schemas.microsoft.com/office/powerpoint/2010/main" val="3221993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1E9E-AAD3-4BCC-952D-0F7650CC5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hlinkClick r:id="rId2" tooltip="entropy is disorder"/>
              </a:rPr>
              <a:t>Entropy is Disorder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EF6C-3D6C-48C0-9542-00A1AB7E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181100"/>
            <a:ext cx="10121900" cy="4995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Disorder in a system can take many forms. Each of the following represent an increase in disorder and therefore in entropy: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Mixing different types of particles. i.e. dissolving salt in water.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change is state where the distance between particles increases. Evaporation of water.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movement of particles. Increase in temperature.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numbers of particles.</a:t>
            </a:r>
          </a:p>
          <a:p>
            <a:pPr lvl="1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550B1-FD87-4689-8351-B31CBEEF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0450" y="5638800"/>
            <a:ext cx="2705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5098-51DA-43E6-BBBA-8D3C3B53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r>
              <a:rPr lang="en-US" altLang="zh-CN" b="1" dirty="0">
                <a:hlinkClick r:id="rId2" tooltip="entropy states"/>
              </a:rPr>
              <a:t>Entropy States</a:t>
            </a:r>
            <a:r>
              <a:rPr lang="en-US" altLang="zh-CN" dirty="0"/>
              <a:t>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124E2-B038-4061-BA54-229FEB875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300" y="1346200"/>
                <a:ext cx="10604500" cy="48307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greatest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usually found when there is an increase of particles in the gaseous state.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symbol for the change in disorder or entropy is given by the symbol,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disordered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system becomes the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positive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for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 be.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Systems that become </a:t>
                </a:r>
                <a:r>
                  <a:rPr lang="en-US" altLang="zh-CN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ordered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 </a:t>
                </a:r>
                <a:r>
                  <a:rPr lang="en-US" altLang="zh-CN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values. 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124E2-B038-4061-BA54-229FEB875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300" y="1346200"/>
                <a:ext cx="10604500" cy="4830763"/>
              </a:xfrm>
              <a:blipFill>
                <a:blip r:embed="rId3"/>
                <a:stretch>
                  <a:fillRect l="-1034" r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9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C687-EACC-413E-92C8-E80D397D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entropy states"/>
              </a:rPr>
              <a:t>Entropy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dirty="0"/>
              <a:t> 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0318-5C94-4A35-874A-317AF7887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130300"/>
            <a:ext cx="8026400" cy="5046663"/>
          </a:xfrm>
        </p:spPr>
        <p:txBody>
          <a:bodyPr/>
          <a:lstStyle/>
          <a:p>
            <a:r>
              <a:rPr lang="en-US" altLang="zh-CN" b="1" u="sng" dirty="0">
                <a:solidFill>
                  <a:srgbClr val="FF0000"/>
                </a:solidFill>
              </a:rPr>
              <a:t>Entropy increases with dispersal of particles</a:t>
            </a:r>
            <a:r>
              <a:rPr lang="en-US" altLang="zh-CN" dirty="0"/>
              <a:t> so, entropies of gases are larger than liquids and liquid entropies are larger than solids.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solid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liquid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&lt;&lt;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gas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DAA5D-BC76-4FFB-A0A0-3088F9CD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335535"/>
            <a:ext cx="4761265" cy="242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F56DD-2D1D-4BFE-8F55-F5EA2743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180" y="2737446"/>
            <a:ext cx="5868928" cy="2738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1361B-058A-4994-9C45-D540F25D4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944" y="5643562"/>
            <a:ext cx="2971800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E7D57-658D-4EDA-B52B-F8B0E10BD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744" y="2337396"/>
            <a:ext cx="331470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7BB02-EEC4-4519-9FCA-FD10C8DE5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3543" y="645517"/>
            <a:ext cx="2602357" cy="14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CEF2-723A-43C1-AB79-DC1AF4FF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entropy states"/>
              </a:rPr>
              <a:t>Entropy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b="1" dirty="0"/>
              <a:t> 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21A9-AC1D-48ED-802A-00E7FD454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pPr>
              <a:buClr>
                <a:srgbClr val="000000"/>
              </a:buClr>
              <a:buSzPts val="2000"/>
            </a:pPr>
            <a:r>
              <a:rPr lang="en-US" altLang="zh-CN" b="1" u="sng" dirty="0">
                <a:solidFill>
                  <a:srgbClr val="FF0000"/>
                </a:solidFill>
              </a:rPr>
              <a:t>Entropies are greater for :</a:t>
            </a:r>
          </a:p>
          <a:p>
            <a:pPr>
              <a:buClr>
                <a:srgbClr val="000000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altLang="zh-CN" dirty="0"/>
              <a:t> more complex molecules</a:t>
            </a:r>
          </a:p>
          <a:p>
            <a:pPr>
              <a:buClr>
                <a:srgbClr val="000000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altLang="zh-CN" sz="2800" dirty="0"/>
              <a:t>Increased temperatures (KE)</a:t>
            </a:r>
          </a:p>
          <a:p>
            <a:pPr>
              <a:buClr>
                <a:srgbClr val="000000"/>
              </a:buClr>
              <a:buSzPts val="2000"/>
              <a:buFont typeface="Wingdings" panose="05000000000000000000" pitchFamily="2" charset="2"/>
              <a:buChar char="ü"/>
            </a:pPr>
            <a:r>
              <a:rPr lang="en-US" altLang="zh-CN" dirty="0"/>
              <a:t>When volume increases for gases</a:t>
            </a:r>
          </a:p>
          <a:p>
            <a:pPr marL="285750" indent="-311150">
              <a:buClr>
                <a:srgbClr val="000000"/>
              </a:buClr>
              <a:buSzPts val="2400"/>
              <a:buFont typeface="Arial"/>
              <a:buChar char="-"/>
            </a:pPr>
            <a:endParaRPr lang="en-US" altLang="zh-CN" dirty="0"/>
          </a:p>
          <a:p>
            <a:pPr>
              <a:buClr>
                <a:srgbClr val="000000"/>
              </a:buClr>
              <a:buSzPts val="2000"/>
            </a:pPr>
            <a:r>
              <a:rPr lang="en-GB" altLang="zh-CN" b="1" u="sng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+Δ</a:t>
            </a:r>
            <a:r>
              <a:rPr lang="en-GB" altLang="zh-CN" b="1" i="1" u="sng" dirty="0">
                <a:solidFill>
                  <a:srgbClr val="FF0000"/>
                </a:solidFill>
              </a:rPr>
              <a:t>S</a:t>
            </a:r>
            <a:r>
              <a:rPr lang="en-GB" altLang="zh-CN" b="1" dirty="0">
                <a:solidFill>
                  <a:srgbClr val="FF0000"/>
                </a:solidFill>
              </a:rPr>
              <a:t>  ………. </a:t>
            </a:r>
            <a:r>
              <a:rPr lang="en-GB" altLang="zh-CN" b="1" u="sng" dirty="0">
                <a:solidFill>
                  <a:srgbClr val="FF0000"/>
                </a:solidFill>
              </a:rPr>
              <a:t>Entropy increases</a:t>
            </a:r>
          </a:p>
          <a:p>
            <a:pPr>
              <a:buClr>
                <a:srgbClr val="000000"/>
              </a:buClr>
              <a:buSzPts val="2000"/>
            </a:pPr>
            <a:r>
              <a:rPr lang="el-GR" altLang="zh-CN" b="1" u="sng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- Δ</a:t>
            </a:r>
            <a:r>
              <a:rPr lang="en-GB" altLang="zh-CN" b="1" i="1" u="sng" dirty="0">
                <a:solidFill>
                  <a:srgbClr val="FF0000"/>
                </a:solidFill>
              </a:rPr>
              <a:t>S</a:t>
            </a:r>
            <a:r>
              <a:rPr lang="en-GB" altLang="zh-CN" b="1" i="1" dirty="0">
                <a:solidFill>
                  <a:srgbClr val="FF0000"/>
                </a:solidFill>
              </a:rPr>
              <a:t>  ………. </a:t>
            </a:r>
            <a:r>
              <a:rPr lang="en-GB" altLang="zh-CN" b="1" u="sng" dirty="0">
                <a:solidFill>
                  <a:srgbClr val="FF0000"/>
                </a:solidFill>
              </a:rPr>
              <a:t>Entropy decreases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225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1699825" y="857250"/>
            <a:ext cx="89682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0000"/>
              </a:buClr>
              <a:buSzPts val="2200"/>
            </a:pPr>
            <a:r>
              <a:rPr lang="en-GB" sz="2800" b="1" i="1" u="sng" dirty="0">
                <a:solidFill>
                  <a:srgbClr val="FF0000"/>
                </a:solidFill>
              </a:rPr>
              <a:t>Which substance has the greater entropy?</a:t>
            </a:r>
            <a:endParaRPr sz="2800" b="1" i="1" u="sng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SzPts val="2200"/>
            </a:pPr>
            <a:endParaRPr sz="2200" i="1" u="sng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SzPts val="2200"/>
            </a:pPr>
            <a:r>
              <a:rPr lang="en-GB" sz="3200" dirty="0"/>
              <a:t>CO</a:t>
            </a:r>
            <a:r>
              <a:rPr lang="en-GB" sz="3200" baseline="-25000" dirty="0"/>
              <a:t>2 (s)        </a:t>
            </a:r>
            <a:r>
              <a:rPr lang="en-GB" sz="3200" baseline="-25000" dirty="0">
                <a:solidFill>
                  <a:srgbClr val="FF0000"/>
                </a:solidFill>
              </a:rPr>
              <a:t> </a:t>
            </a:r>
            <a:r>
              <a:rPr lang="en-GB" sz="3200" u="sng" dirty="0">
                <a:solidFill>
                  <a:srgbClr val="FF0000"/>
                </a:solidFill>
              </a:rPr>
              <a:t>or</a:t>
            </a:r>
            <a:r>
              <a:rPr lang="en-GB" sz="3200" dirty="0">
                <a:solidFill>
                  <a:srgbClr val="FF0000"/>
                </a:solidFill>
              </a:rPr>
              <a:t> </a:t>
            </a:r>
            <a:r>
              <a:rPr lang="en-GB" sz="3200" dirty="0"/>
              <a:t>       CO</a:t>
            </a:r>
            <a:r>
              <a:rPr lang="en-GB" sz="3200" baseline="-25000" dirty="0"/>
              <a:t>2(g)</a:t>
            </a:r>
            <a:endParaRPr sz="3200" dirty="0"/>
          </a:p>
          <a:p>
            <a:pPr marL="88900">
              <a:buClr>
                <a:srgbClr val="000000"/>
              </a:buClr>
              <a:buSzPts val="2200"/>
            </a:pPr>
            <a:endParaRPr sz="3200" baseline="-25000" dirty="0"/>
          </a:p>
          <a:p>
            <a:pPr marL="88900">
              <a:buClr>
                <a:srgbClr val="000000"/>
              </a:buClr>
              <a:buSzPts val="2200"/>
            </a:pPr>
            <a:endParaRPr sz="2200" baseline="-25000" dirty="0"/>
          </a:p>
          <a:p>
            <a:pPr>
              <a:buClr>
                <a:srgbClr val="000000"/>
              </a:buClr>
            </a:pPr>
            <a:r>
              <a:rPr lang="en-GB" sz="2800" dirty="0"/>
              <a:t>H</a:t>
            </a:r>
            <a:r>
              <a:rPr lang="en-GB" sz="2800" baseline="-25000" dirty="0"/>
              <a:t>2</a:t>
            </a:r>
            <a:r>
              <a:rPr lang="en-GB" sz="2800" dirty="0"/>
              <a:t> (g) at 1 </a:t>
            </a:r>
            <a:r>
              <a:rPr lang="en-GB" sz="2800" dirty="0" err="1"/>
              <a:t>atm</a:t>
            </a:r>
            <a:r>
              <a:rPr lang="en-GB" sz="2800" dirty="0"/>
              <a:t>      </a:t>
            </a:r>
            <a:r>
              <a:rPr lang="en-GB" sz="2800" u="sng" dirty="0">
                <a:solidFill>
                  <a:srgbClr val="FF0000"/>
                </a:solidFill>
              </a:rPr>
              <a:t>or</a:t>
            </a:r>
            <a:r>
              <a:rPr lang="en-GB" sz="2800" dirty="0"/>
              <a:t>      H</a:t>
            </a:r>
            <a:r>
              <a:rPr lang="en-GB" sz="2800" baseline="-25000" dirty="0"/>
              <a:t>2</a:t>
            </a:r>
            <a:r>
              <a:rPr lang="en-GB" sz="2800" baseline="30000" dirty="0"/>
              <a:t> </a:t>
            </a:r>
            <a:r>
              <a:rPr lang="en-GB" sz="2800" dirty="0"/>
              <a:t>(g) at 1.0 x 10 </a:t>
            </a:r>
            <a:r>
              <a:rPr lang="en-GB" sz="2800" baseline="30000" dirty="0"/>
              <a:t>-2 </a:t>
            </a:r>
            <a:r>
              <a:rPr lang="en-GB" sz="2800" dirty="0" err="1"/>
              <a:t>atm</a:t>
            </a:r>
            <a:endParaRPr sz="2800" dirty="0"/>
          </a:p>
          <a:p>
            <a:pPr>
              <a:buClr>
                <a:srgbClr val="FF0000"/>
              </a:buClr>
              <a:buSzPts val="2200"/>
            </a:pPr>
            <a:endParaRPr sz="2200" i="1" u="sng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SzPts val="2200"/>
            </a:pPr>
            <a:endParaRPr sz="2200" i="1" u="sng" dirty="0">
              <a:solidFill>
                <a:srgbClr val="FF0000"/>
              </a:solidFill>
            </a:endParaRPr>
          </a:p>
          <a:p>
            <a:pPr>
              <a:buClr>
                <a:srgbClr val="FF0000"/>
              </a:buClr>
              <a:buSzPts val="2200"/>
            </a:pPr>
            <a:r>
              <a:rPr lang="en-GB" sz="2800" b="1" i="1" u="sng" dirty="0">
                <a:solidFill>
                  <a:srgbClr val="FF0000"/>
                </a:solidFill>
              </a:rPr>
              <a:t>What will the overall change in entropy?</a:t>
            </a:r>
            <a:endParaRPr sz="2800" b="1" i="1" u="sng" dirty="0">
              <a:solidFill>
                <a:srgbClr val="FF0000"/>
              </a:solidFill>
            </a:endParaRPr>
          </a:p>
          <a:p>
            <a:pPr>
              <a:buClr>
                <a:srgbClr val="000000"/>
              </a:buClr>
              <a:buSzPts val="2200"/>
            </a:pPr>
            <a:endParaRPr sz="2200" dirty="0"/>
          </a:p>
          <a:p>
            <a:pPr marL="457200" indent="-381000"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 b="1" dirty="0"/>
              <a:t>Solid sugar is added to water to make a sugar solution. </a:t>
            </a:r>
            <a:endParaRPr sz="2400" b="1" u="sng" dirty="0">
              <a:solidFill>
                <a:srgbClr val="FF0000"/>
              </a:solidFill>
            </a:endParaRPr>
          </a:p>
          <a:p>
            <a:pPr marL="457200" indent="-381000"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 b="1" dirty="0"/>
              <a:t>Water </a:t>
            </a:r>
            <a:r>
              <a:rPr lang="en-GB" sz="2400" b="1" dirty="0" err="1"/>
              <a:t>vapor</a:t>
            </a:r>
            <a:r>
              <a:rPr lang="en-GB" sz="2400" b="1" dirty="0"/>
              <a:t> condenses.</a:t>
            </a:r>
            <a:r>
              <a:rPr lang="en-GB" sz="2400" b="1" dirty="0"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</a:p>
          <a:p>
            <a:pPr marL="457200" indent="-381000"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GB" sz="2400" b="1" dirty="0"/>
              <a:t>Ice melts</a:t>
            </a:r>
            <a:endParaRPr sz="2400" b="1" dirty="0"/>
          </a:p>
          <a:p>
            <a:pPr>
              <a:buClr>
                <a:srgbClr val="000000"/>
              </a:buClr>
              <a:buSzPts val="24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4024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/>
        </p:nvSpPr>
        <p:spPr>
          <a:xfrm>
            <a:off x="1878055" y="228498"/>
            <a:ext cx="7696200" cy="38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700"/>
            </a:pPr>
            <a:r>
              <a:rPr lang="en-GB" sz="3200" b="1" dirty="0"/>
              <a:t>Entropy Changes in the System (</a:t>
            </a:r>
            <a:r>
              <a:rPr lang="en-GB" sz="3200" b="1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3200" b="1" i="1" dirty="0" err="1"/>
              <a:t>S</a:t>
            </a:r>
            <a:r>
              <a:rPr lang="en-GB" sz="3200" b="1" baseline="-25000" dirty="0" err="1"/>
              <a:t>sys</a:t>
            </a:r>
            <a:r>
              <a:rPr lang="en-GB" sz="3200" b="1" dirty="0"/>
              <a:t>)</a:t>
            </a:r>
            <a:endParaRPr sz="2000" b="1" dirty="0"/>
          </a:p>
        </p:txBody>
      </p:sp>
      <p:sp>
        <p:nvSpPr>
          <p:cNvPr id="94" name="Google Shape;94;p20"/>
          <p:cNvSpPr txBox="1"/>
          <p:nvPr/>
        </p:nvSpPr>
        <p:spPr>
          <a:xfrm>
            <a:off x="1617370" y="2758700"/>
            <a:ext cx="6019799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u="sng" dirty="0">
                <a:solidFill>
                  <a:srgbClr val="FF0000"/>
                </a:solidFill>
                <a:highlight>
                  <a:srgbClr val="FFFF00"/>
                </a:highlight>
              </a:rPr>
              <a:t>When gases are produced (or consumed)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1115736" y="3429000"/>
            <a:ext cx="9247464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GB" sz="2400" dirty="0"/>
              <a:t> If a reaction produces more gas molecules than it consumes, </a:t>
            </a:r>
            <a:r>
              <a:rPr lang="en-GB" sz="2400" b="1" u="sng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b="1" i="1" u="sng" dirty="0">
                <a:solidFill>
                  <a:srgbClr val="FF0000"/>
                </a:solidFill>
              </a:rPr>
              <a:t>S</a:t>
            </a:r>
            <a:r>
              <a:rPr lang="en-GB" sz="2400" b="1" baseline="30000" dirty="0">
                <a:solidFill>
                  <a:srgbClr val="FF0000"/>
                </a:solidFill>
              </a:rPr>
              <a:t>0</a:t>
            </a:r>
            <a:r>
              <a:rPr lang="en-GB" sz="2400" b="1" dirty="0">
                <a:solidFill>
                  <a:srgbClr val="FF0000"/>
                </a:solidFill>
              </a:rPr>
              <a:t>+</a:t>
            </a:r>
            <a:endParaRPr b="1" dirty="0">
              <a:solidFill>
                <a:srgbClr val="FF0000"/>
              </a:solidFill>
            </a:endParaRPr>
          </a:p>
          <a:p>
            <a:pPr marL="457200" indent="-457200">
              <a:spcBef>
                <a:spcPts val="120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GB" sz="2400" dirty="0"/>
              <a:t>If the total number of gas molecules diminishes, </a:t>
            </a:r>
            <a:r>
              <a:rPr lang="en-GB" sz="2400" b="1" u="sng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b="1" i="1" u="sng" dirty="0">
                <a:solidFill>
                  <a:srgbClr val="FF0000"/>
                </a:solidFill>
              </a:rPr>
              <a:t>S</a:t>
            </a:r>
            <a:r>
              <a:rPr lang="en-GB" sz="2400" b="1" baseline="30000" dirty="0">
                <a:solidFill>
                  <a:srgbClr val="FF0000"/>
                </a:solidFill>
              </a:rPr>
              <a:t>0</a:t>
            </a:r>
            <a:r>
              <a:rPr lang="en-GB" sz="2400" b="1" dirty="0">
                <a:solidFill>
                  <a:srgbClr val="FF0000"/>
                </a:solidFill>
              </a:rPr>
              <a:t>-</a:t>
            </a:r>
            <a:endParaRPr sz="2400" dirty="0"/>
          </a:p>
        </p:txBody>
      </p:sp>
      <p:grpSp>
        <p:nvGrpSpPr>
          <p:cNvPr id="96" name="Google Shape;96;p20"/>
          <p:cNvGrpSpPr/>
          <p:nvPr/>
        </p:nvGrpSpPr>
        <p:grpSpPr>
          <a:xfrm>
            <a:off x="1624141" y="4737156"/>
            <a:ext cx="8759479" cy="987887"/>
            <a:chOff x="887412" y="4498975"/>
            <a:chExt cx="8180387" cy="985116"/>
          </a:xfrm>
        </p:grpSpPr>
        <p:sp>
          <p:nvSpPr>
            <p:cNvPr id="97" name="Google Shape;97;p20"/>
            <p:cNvSpPr txBox="1"/>
            <p:nvPr/>
          </p:nvSpPr>
          <p:spPr>
            <a:xfrm>
              <a:off x="887412" y="4498975"/>
              <a:ext cx="8180387" cy="822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212121"/>
                </a:buClr>
                <a:buSzPts val="600"/>
              </a:pPr>
              <a:r>
                <a:rPr lang="en-GB" sz="2400" dirty="0">
                  <a:highlight>
                    <a:srgbClr val="FFFF00"/>
                  </a:highlight>
                </a:rPr>
                <a:t>What is the sign of the entropy change for the following reaction?  </a:t>
              </a:r>
            </a:p>
            <a:p>
              <a:pPr>
                <a:buClr>
                  <a:srgbClr val="212121"/>
                </a:buClr>
                <a:buSzPts val="600"/>
              </a:pPr>
              <a:endParaRPr lang="en-GB" sz="24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  <a:p>
              <a:pPr>
                <a:buClr>
                  <a:srgbClr val="212121"/>
                </a:buClr>
                <a:buSzPts val="600"/>
              </a:pPr>
              <a:r>
                <a:rPr lang="en-GB" sz="2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                  2Zn 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(</a:t>
              </a:r>
              <a:r>
                <a:rPr lang="en-GB" sz="2000" i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s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)</a:t>
              </a:r>
              <a:r>
                <a:rPr lang="en-GB" sz="2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 + O</a:t>
              </a:r>
              <a:r>
                <a:rPr lang="en-GB" sz="2400" baseline="-25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2</a:t>
              </a:r>
              <a:r>
                <a:rPr lang="en-GB" sz="2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 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(</a:t>
              </a:r>
              <a:r>
                <a:rPr lang="en-GB" sz="2000" i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g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)</a:t>
              </a:r>
              <a:r>
                <a:rPr lang="en-GB" sz="2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          2ZnO 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(</a:t>
              </a:r>
              <a:r>
                <a:rPr lang="en-GB" sz="2000" i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s</a:t>
              </a:r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)</a:t>
              </a:r>
              <a:endParaRPr dirty="0"/>
            </a:p>
          </p:txBody>
        </p:sp>
        <p:cxnSp>
          <p:nvCxnSpPr>
            <p:cNvPr id="98" name="Google Shape;98;p20"/>
            <p:cNvCxnSpPr/>
            <p:nvPr/>
          </p:nvCxnSpPr>
          <p:spPr>
            <a:xfrm>
              <a:off x="3707906" y="5484091"/>
              <a:ext cx="685799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lg" len="lg"/>
            </a:ln>
          </p:spPr>
        </p:cxnSp>
      </p:grpSp>
      <p:sp>
        <p:nvSpPr>
          <p:cNvPr id="99" name="Google Shape;99;p20"/>
          <p:cNvSpPr txBox="1"/>
          <p:nvPr/>
        </p:nvSpPr>
        <p:spPr>
          <a:xfrm>
            <a:off x="1529912" y="965589"/>
            <a:ext cx="8947938" cy="69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Calibri2"/>
              </a:rPr>
              <a:t>Entropy change (</a:t>
            </a:r>
            <a:r>
              <a:rPr lang="en-GB" altLang="zh-CN" sz="2400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altLang="zh-CN" sz="2400" i="1"/>
              <a:t>S</a:t>
            </a:r>
            <a:r>
              <a:rPr lang="en-US" altLang="zh-CN" sz="2400">
                <a:solidFill>
                  <a:srgbClr val="000000"/>
                </a:solidFill>
                <a:latin typeface="Calibri2"/>
              </a:rPr>
              <a:t>) for any reversible process is the heat transferred (in joules) divided by the temperature at which the process occurs. </a:t>
            </a:r>
            <a:endParaRPr lang="zh-CN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84B9B-688B-43E8-9CF9-F8D60025D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2612" y="1726933"/>
            <a:ext cx="1162836" cy="6559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686CC4-B52B-442B-BE68-0450F906BA41}"/>
              </a:ext>
            </a:extLst>
          </p:cNvPr>
          <p:cNvSpPr/>
          <p:nvPr/>
        </p:nvSpPr>
        <p:spPr>
          <a:xfrm>
            <a:off x="4192005" y="2308147"/>
            <a:ext cx="3623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2"/>
              </a:rPr>
              <a:t>for the reversible processes </a:t>
            </a:r>
            <a:r>
              <a:rPr lang="en-US" altLang="zh-CN" i="1" dirty="0" err="1">
                <a:solidFill>
                  <a:srgbClr val="000000"/>
                </a:solidFill>
                <a:latin typeface="Calibri2"/>
              </a:rPr>
              <a:t>q</a:t>
            </a:r>
            <a:r>
              <a:rPr lang="en-US" altLang="zh-CN" baseline="-25000" dirty="0" err="1">
                <a:solidFill>
                  <a:srgbClr val="000000"/>
                </a:solidFill>
                <a:latin typeface="Calibri2"/>
              </a:rPr>
              <a:t>rev</a:t>
            </a:r>
            <a:r>
              <a:rPr lang="en-US" altLang="zh-CN" dirty="0">
                <a:solidFill>
                  <a:srgbClr val="000000"/>
                </a:solidFill>
                <a:latin typeface="Calibri2"/>
              </a:rPr>
              <a:t> = Δ</a:t>
            </a:r>
            <a:r>
              <a:rPr lang="en-US" altLang="zh-CN" i="1" dirty="0">
                <a:solidFill>
                  <a:srgbClr val="000000"/>
                </a:solidFill>
                <a:latin typeface="Calibri2"/>
              </a:rPr>
              <a:t>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7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9144000" cy="6731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 on the Molecular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3006" y="1097280"/>
                <a:ext cx="10788242" cy="3356087"/>
              </a:xfrm>
            </p:spPr>
            <p:txBody>
              <a:bodyPr>
                <a:normAutofit fontScale="55000" lnSpcReduction="20000"/>
              </a:bodyPr>
              <a:lstStyle/>
              <a:p>
                <a:pPr eaLnBrk="1" hangingPunct="1"/>
                <a:r>
                  <a:rPr lang="en-US" altLang="en-US" sz="4200" b="1" u="sng" dirty="0">
                    <a:solidFill>
                      <a:srgbClr val="FF0000"/>
                    </a:solidFill>
                  </a:rPr>
                  <a:t>Ludwig Boltzmann </a:t>
                </a:r>
                <a:r>
                  <a:rPr lang="en-US" altLang="en-US" sz="4200" dirty="0"/>
                  <a:t>described the concept of entropy on the molecular level.</a:t>
                </a:r>
              </a:p>
              <a:p>
                <a:pPr eaLnBrk="1" hangingPunct="1">
                  <a:lnSpc>
                    <a:spcPct val="170000"/>
                  </a:lnSpc>
                </a:pPr>
                <a:r>
                  <a:rPr lang="en-US" altLang="zh-CN" sz="4200" dirty="0"/>
                  <a:t>In any gas at room temperature, some particles move slowly and others rapidly.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CN" sz="4200" dirty="0"/>
                  <a:t>Each thermodynamic state has a specific number of </a:t>
                </a:r>
                <a:r>
                  <a:rPr lang="en-US" altLang="zh-CN" sz="4200" b="1" dirty="0"/>
                  <a:t>microstates </a:t>
                </a:r>
                <a14:m>
                  <m:oMath xmlns:m="http://schemas.openxmlformats.org/officeDocument/2006/math">
                    <m:r>
                      <a:rPr lang="en-US" altLang="zh-CN" sz="4200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4200" b="1" i="1" dirty="0" smtClean="0">
                        <a:latin typeface="Cambria Math" panose="02040503050406030204" pitchFamily="18" charset="0"/>
                      </a:rPr>
                      <m:t>𝜴</m:t>
                    </m:r>
                    <m:r>
                      <a:rPr lang="en-US" altLang="zh-CN" sz="4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4200" dirty="0"/>
                  <a:t>, associated with it.</a:t>
                </a:r>
              </a:p>
              <a:p>
                <a:r>
                  <a:rPr lang="en-US" altLang="zh-CN" sz="4200" dirty="0"/>
                  <a:t>Entropy is</a:t>
                </a:r>
              </a:p>
              <a:p>
                <a:pPr marL="0" indent="0">
                  <a:buNone/>
                </a:pPr>
                <a:r>
                  <a:rPr lang="en-US" altLang="zh-CN" sz="4200" i="1" dirty="0"/>
                  <a:t>		</a:t>
                </a:r>
                <a:r>
                  <a:rPr lang="en-US" altLang="zh-CN" sz="5100" b="1" i="1" dirty="0"/>
                  <a:t>S</a:t>
                </a:r>
                <a:r>
                  <a:rPr lang="en-US" altLang="zh-CN" sz="5100" b="1" dirty="0"/>
                  <a:t> = </a:t>
                </a:r>
                <a:r>
                  <a:rPr lang="en-US" altLang="zh-CN" sz="5100" b="1" i="1" dirty="0"/>
                  <a:t>k</a:t>
                </a:r>
                <a:r>
                  <a:rPr lang="en-US" altLang="zh-CN" sz="5100" b="1" baseline="-25000" dirty="0"/>
                  <a:t>B</a:t>
                </a:r>
                <a:r>
                  <a:rPr lang="en-US" altLang="zh-CN" sz="5100" b="1" dirty="0"/>
                  <a:t> ln</a:t>
                </a:r>
                <a14:m>
                  <m:oMath xmlns:m="http://schemas.openxmlformats.org/officeDocument/2006/math">
                    <m:r>
                      <a:rPr lang="en-US" altLang="zh-CN" sz="51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5100" b="1" i="1" dirty="0"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r>
                  <a:rPr lang="en-US" altLang="zh-CN" sz="4200" dirty="0"/>
                  <a:t>	</a:t>
                </a:r>
              </a:p>
              <a:p>
                <a:r>
                  <a:rPr lang="en-US" altLang="zh-CN" sz="4200" dirty="0"/>
                  <a:t>where </a:t>
                </a:r>
                <a:r>
                  <a:rPr lang="en-US" altLang="zh-CN" sz="4400" b="1" i="1" dirty="0"/>
                  <a:t>k</a:t>
                </a:r>
                <a:r>
                  <a:rPr lang="en-US" altLang="zh-CN" sz="4400" b="1" baseline="-25000" dirty="0"/>
                  <a:t>B</a:t>
                </a:r>
                <a:r>
                  <a:rPr lang="en-US" altLang="zh-CN" sz="4200" dirty="0"/>
                  <a:t> is the Boltzmann constant, 1.38 </a:t>
                </a:r>
                <a:r>
                  <a:rPr lang="en-US" altLang="zh-CN" sz="4200" dirty="0">
                    <a:sym typeface="Symbol" panose="05050102010706020507" pitchFamily="18" charset="2"/>
                  </a:rPr>
                  <a:t> 10</a:t>
                </a:r>
                <a:r>
                  <a:rPr lang="en-US" altLang="zh-CN" sz="4200" baseline="30000" dirty="0">
                    <a:sym typeface="Symbol" panose="05050102010706020507" pitchFamily="18" charset="2"/>
                  </a:rPr>
                  <a:t>23</a:t>
                </a:r>
                <a:r>
                  <a:rPr lang="en-US" altLang="zh-CN" sz="4200" dirty="0">
                    <a:sym typeface="Symbol" panose="05050102010706020507" pitchFamily="18" charset="2"/>
                  </a:rPr>
                  <a:t> J/K.</a:t>
                </a:r>
                <a:endParaRPr lang="en-US" altLang="zh-CN" sz="4200" dirty="0"/>
              </a:p>
              <a:p>
                <a:pPr eaLnBrk="1" hangingPunct="1"/>
                <a:endParaRPr lang="en-US" altLang="en-US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3006" y="1097280"/>
                <a:ext cx="10788242" cy="3356087"/>
              </a:xfrm>
              <a:blipFill>
                <a:blip r:embed="rId2"/>
                <a:stretch>
                  <a:fillRect l="-678" t="-3993" r="-1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1" name="Picture 5" descr="19_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8"/>
          <a:stretch>
            <a:fillRect/>
          </a:stretch>
        </p:blipFill>
        <p:spPr>
          <a:xfrm>
            <a:off x="1421103" y="4092640"/>
            <a:ext cx="8829675" cy="1828800"/>
          </a:xfrm>
        </p:spPr>
      </p:pic>
    </p:spTree>
    <p:extLst>
      <p:ext uri="{BB962C8B-B14F-4D97-AF65-F5344CB8AC3E}">
        <p14:creationId xmlns:p14="http://schemas.microsoft.com/office/powerpoint/2010/main" val="17837742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725706" y="228600"/>
            <a:ext cx="8713694" cy="793376"/>
          </a:xfrm>
        </p:spPr>
        <p:txBody>
          <a:bodyPr/>
          <a:lstStyle/>
          <a:p>
            <a:pPr eaLnBrk="1" hangingPunct="1"/>
            <a:r>
              <a:rPr lang="en-US" altLang="en-US" sz="3200" b="1" u="sng" dirty="0">
                <a:solidFill>
                  <a:srgbClr val="FF0000"/>
                </a:solidFill>
              </a:rPr>
              <a:t>Entropy on the Molecular Scale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599"/>
            <a:ext cx="10858500" cy="33961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dirty="0"/>
              <a:t> 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 exhibit several types of motion: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Movement of the entire molecule from one place to another.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Periodic motion of atoms within a molecule.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Rotation of the molecule on about an axis or rotation about bonds.</a:t>
            </a:r>
          </a:p>
        </p:txBody>
      </p:sp>
      <p:pic>
        <p:nvPicPr>
          <p:cNvPr id="33795" name="Picture 4" descr="19_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8"/>
          <a:stretch>
            <a:fillRect/>
          </a:stretch>
        </p:blipFill>
        <p:spPr>
          <a:xfrm>
            <a:off x="1879601" y="4336671"/>
            <a:ext cx="7538421" cy="1561356"/>
          </a:xfrm>
        </p:spPr>
      </p:pic>
    </p:spTree>
    <p:extLst>
      <p:ext uri="{BB962C8B-B14F-4D97-AF65-F5344CB8AC3E}">
        <p14:creationId xmlns:p14="http://schemas.microsoft.com/office/powerpoint/2010/main" val="37143530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127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Law of Thermodynamics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428" y="1280160"/>
            <a:ext cx="10751372" cy="48968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025" y="1638086"/>
            <a:ext cx="5375738" cy="27242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153835" y="1403996"/>
            <a:ext cx="43031" cy="1596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75350" y="1638086"/>
            <a:ext cx="52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F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034118" y="1371724"/>
            <a:ext cx="10757" cy="1075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4456" y="1480215"/>
            <a:ext cx="52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F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5337" y="1280160"/>
            <a:ext cx="128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Expansion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83416" y="1280160"/>
            <a:ext cx="159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Compression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1920244" y="4383933"/>
            <a:ext cx="4308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= + (gas volume   )</a:t>
            </a:r>
          </a:p>
          <a:p>
            <a:r>
              <a:rPr lang="en-GB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= -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(work done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system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306072" y="4369962"/>
            <a:ext cx="43276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B05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= - (gas volume    )</a:t>
            </a:r>
          </a:p>
          <a:p>
            <a:r>
              <a:rPr lang="en-GB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= +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(work done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system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971877" y="4443038"/>
            <a:ext cx="21515" cy="34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601581" y="4470369"/>
            <a:ext cx="1792" cy="316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142155" y="1941880"/>
            <a:ext cx="925158" cy="2178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1"/>
            <a:ext cx="9144000" cy="782619"/>
          </a:xfrm>
        </p:spPr>
        <p:txBody>
          <a:bodyPr/>
          <a:lstStyle/>
          <a:p>
            <a:pPr eaLnBrk="1" hangingPunct="1"/>
            <a:r>
              <a:rPr lang="en-US" altLang="en-US" sz="3200" b="1" u="sng" dirty="0">
                <a:solidFill>
                  <a:srgbClr val="FF0000"/>
                </a:solidFill>
              </a:rPr>
              <a:t>Entropy on the Molecular Scale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8915400" cy="4038600"/>
          </a:xfrm>
        </p:spPr>
        <p:txBody>
          <a:bodyPr>
            <a:normAutofit fontScale="92500" lnSpcReduction="20000"/>
          </a:bodyPr>
          <a:lstStyle/>
          <a:p>
            <a:pPr marL="344488" indent="-344488">
              <a:buNone/>
            </a:pPr>
            <a:r>
              <a:rPr lang="en-US" altLang="en-US" b="1" u="sng" dirty="0"/>
              <a:t>Implications:</a:t>
            </a:r>
          </a:p>
          <a:p>
            <a:pPr marL="344488" indent="-344488">
              <a:buNone/>
            </a:pPr>
            <a:endParaRPr lang="en-US" altLang="en-US" dirty="0"/>
          </a:p>
          <a:p>
            <a:pPr marL="344488" indent="-344488">
              <a:buNone/>
            </a:pPr>
            <a:r>
              <a:rPr lang="en-US" altLang="en-US" dirty="0"/>
              <a:t>• </a:t>
            </a:r>
            <a:r>
              <a:rPr lang="en-US" altLang="en-US" u="sng" dirty="0">
                <a:solidFill>
                  <a:srgbClr val="FF0000"/>
                </a:solidFill>
              </a:rPr>
              <a:t>More Particles </a:t>
            </a:r>
          </a:p>
          <a:p>
            <a:pPr marL="344488" indent="-344488"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408000"/>
                </a:solidFill>
              </a:rPr>
              <a:t>-&gt; more states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2"/>
                </a:solidFill>
              </a:rPr>
              <a:t>-&gt; more entropy</a:t>
            </a:r>
          </a:p>
          <a:p>
            <a:pPr marL="344488" indent="-344488">
              <a:buNone/>
            </a:pPr>
            <a:endParaRPr lang="en-US" altLang="en-US" dirty="0"/>
          </a:p>
          <a:p>
            <a:pPr marL="344488" indent="-344488">
              <a:buNone/>
            </a:pPr>
            <a:r>
              <a:rPr lang="en-US" altLang="en-US" dirty="0"/>
              <a:t>• </a:t>
            </a:r>
            <a:r>
              <a:rPr lang="en-US" altLang="en-US" u="sng" dirty="0">
                <a:solidFill>
                  <a:srgbClr val="FF0000"/>
                </a:solidFill>
              </a:rPr>
              <a:t>Higher Temp</a:t>
            </a:r>
          </a:p>
          <a:p>
            <a:pPr marL="344488" indent="-344488"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408000"/>
                </a:solidFill>
              </a:rPr>
              <a:t>-&gt; more energy states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2"/>
                </a:solidFill>
              </a:rPr>
              <a:t>-&gt; more entropy</a:t>
            </a:r>
          </a:p>
          <a:p>
            <a:pPr marL="344488" indent="-344488">
              <a:buNone/>
            </a:pPr>
            <a:endParaRPr lang="en-US" altLang="en-US" dirty="0">
              <a:solidFill>
                <a:schemeClr val="accent2"/>
              </a:solidFill>
            </a:endParaRPr>
          </a:p>
          <a:p>
            <a:pPr marL="344488" indent="-344488">
              <a:buNone/>
            </a:pPr>
            <a:r>
              <a:rPr lang="en-US" altLang="en-US" dirty="0"/>
              <a:t>• </a:t>
            </a:r>
            <a:r>
              <a:rPr lang="en-US" altLang="en-US" u="sng" dirty="0">
                <a:solidFill>
                  <a:srgbClr val="FF0000"/>
                </a:solidFill>
              </a:rPr>
              <a:t>Less Structure </a:t>
            </a:r>
            <a:r>
              <a:rPr lang="en-US" altLang="en-US" sz="2400" dirty="0">
                <a:solidFill>
                  <a:srgbClr val="FF0000"/>
                </a:solidFill>
              </a:rPr>
              <a:t>(gas vs solid)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</a:p>
          <a:p>
            <a:pPr marL="344488" indent="-344488">
              <a:buNone/>
            </a:pPr>
            <a:r>
              <a:rPr lang="en-US" altLang="en-US" dirty="0"/>
              <a:t>			</a:t>
            </a:r>
            <a:r>
              <a:rPr lang="en-US" altLang="en-US" dirty="0">
                <a:solidFill>
                  <a:srgbClr val="408000"/>
                </a:solidFill>
              </a:rPr>
              <a:t>-&gt; more states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2"/>
                </a:solidFill>
              </a:rPr>
              <a:t>-&gt; more entropy</a:t>
            </a:r>
          </a:p>
          <a:p>
            <a:pPr marL="344488" indent="-344488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76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4663680" presetClass="entr" presetSubtype="12469056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 autoUpdateAnimBg="0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1643787" y="2751305"/>
            <a:ext cx="8381999" cy="6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u="sng" dirty="0">
                <a:solidFill>
                  <a:srgbClr val="FF0000"/>
                </a:solidFill>
              </a:rPr>
              <a:t>The entropy change for a system(reaction) is calculated from the entropies of the products and the reactants</a:t>
            </a:r>
            <a:endParaRPr sz="2400" u="sng" dirty="0">
              <a:solidFill>
                <a:srgbClr val="FF0000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1698021" y="363861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i="1" dirty="0" err="1"/>
              <a:t>S</a:t>
            </a:r>
            <a:r>
              <a:rPr lang="en-GB" sz="2400" i="1" baseline="30000" dirty="0" err="1"/>
              <a:t>o</a:t>
            </a:r>
            <a:r>
              <a:rPr lang="en-GB" sz="2400" baseline="-25000" dirty="0" err="1"/>
              <a:t>system</a:t>
            </a:r>
            <a:r>
              <a:rPr lang="en-GB" sz="2400" dirty="0"/>
              <a:t> = </a:t>
            </a:r>
            <a:r>
              <a:rPr lang="en-GB" sz="2800" b="1" dirty="0"/>
              <a:t>Σ</a:t>
            </a:r>
            <a:r>
              <a:rPr lang="en-GB" sz="2400" dirty="0"/>
              <a:t>[</a:t>
            </a:r>
            <a:r>
              <a:rPr lang="en-GB" sz="2400" i="1" dirty="0"/>
              <a:t>S</a:t>
            </a:r>
            <a:r>
              <a:rPr lang="en-GB" sz="2400" i="1" baseline="30000" dirty="0"/>
              <a:t>o</a:t>
            </a:r>
            <a:r>
              <a:rPr lang="en-GB" sz="2400" i="1" dirty="0"/>
              <a:t>(products)]</a:t>
            </a:r>
            <a:r>
              <a:rPr lang="en-GB" sz="2400" dirty="0"/>
              <a:t> - </a:t>
            </a:r>
            <a:r>
              <a:rPr lang="en-GB" sz="2800" b="1" dirty="0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GB" sz="2400" dirty="0">
                <a:latin typeface="Noto Sans Symbols"/>
                <a:ea typeface="Noto Sans Symbols"/>
                <a:cs typeface="Noto Sans Symbols"/>
                <a:sym typeface="Noto Sans Symbols"/>
              </a:rPr>
              <a:t> [</a:t>
            </a:r>
            <a:r>
              <a:rPr lang="en-GB" sz="2400" i="1" dirty="0"/>
              <a:t>S</a:t>
            </a:r>
            <a:r>
              <a:rPr lang="en-GB" sz="2400" i="1" baseline="30000" dirty="0"/>
              <a:t>o</a:t>
            </a:r>
            <a:r>
              <a:rPr lang="en-GB" sz="2400" i="1" dirty="0"/>
              <a:t>(</a:t>
            </a:r>
            <a:r>
              <a:rPr lang="en-GB" sz="2400" dirty="0"/>
              <a:t> reactants)] </a:t>
            </a:r>
            <a:endParaRPr sz="2400" dirty="0"/>
          </a:p>
        </p:txBody>
      </p:sp>
      <p:sp>
        <p:nvSpPr>
          <p:cNvPr id="106" name="Google Shape;106;p21"/>
          <p:cNvSpPr txBox="1"/>
          <p:nvPr/>
        </p:nvSpPr>
        <p:spPr>
          <a:xfrm>
            <a:off x="1643787" y="4413723"/>
            <a:ext cx="8616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sz="24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i="1" dirty="0" err="1"/>
              <a:t>S</a:t>
            </a:r>
            <a:r>
              <a:rPr lang="en-GB" sz="2400" i="1" baseline="30000" dirty="0" err="1"/>
              <a:t>o</a:t>
            </a:r>
            <a:r>
              <a:rPr lang="en-GB" sz="2400" baseline="-25000" dirty="0" err="1"/>
              <a:t>system</a:t>
            </a:r>
            <a:r>
              <a:rPr lang="en-GB" sz="2400" dirty="0"/>
              <a:t>   is </a:t>
            </a:r>
            <a:r>
              <a:rPr lang="en-GB" sz="2400" u="sng" dirty="0">
                <a:solidFill>
                  <a:srgbClr val="FF0000"/>
                </a:solidFill>
              </a:rPr>
              <a:t>Positive</a:t>
            </a:r>
            <a:r>
              <a:rPr lang="en-GB" sz="2400" dirty="0"/>
              <a:t>, then </a:t>
            </a:r>
            <a:r>
              <a:rPr lang="en-GB" sz="2400" u="sng" dirty="0">
                <a:solidFill>
                  <a:srgbClr val="FF0000"/>
                </a:solidFill>
              </a:rPr>
              <a:t>entropy increases</a:t>
            </a:r>
            <a:r>
              <a:rPr lang="en-GB" sz="2400" dirty="0"/>
              <a:t>   </a:t>
            </a:r>
            <a:endParaRPr sz="2400" dirty="0"/>
          </a:p>
          <a:p>
            <a:pPr>
              <a:buClr>
                <a:srgbClr val="000000"/>
              </a:buClr>
              <a:buSzPts val="1800"/>
            </a:pPr>
            <a:endParaRPr i="1" u="sng" dirty="0"/>
          </a:p>
          <a:p>
            <a:pPr>
              <a:buClr>
                <a:srgbClr val="000000"/>
              </a:buClr>
              <a:buSzPts val="1800"/>
            </a:pPr>
            <a:r>
              <a:rPr lang="en-GB" dirty="0"/>
              <a:t> </a:t>
            </a:r>
            <a:r>
              <a:rPr lang="en-GB" sz="24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i="1" dirty="0" err="1"/>
              <a:t>S</a:t>
            </a:r>
            <a:r>
              <a:rPr lang="en-GB" sz="2400" i="1" baseline="30000" dirty="0" err="1"/>
              <a:t>o</a:t>
            </a:r>
            <a:r>
              <a:rPr lang="en-GB" sz="2400" baseline="-25000" dirty="0" err="1"/>
              <a:t>system</a:t>
            </a:r>
            <a:r>
              <a:rPr lang="en-GB" sz="2400" dirty="0"/>
              <a:t>  is </a:t>
            </a:r>
            <a:r>
              <a:rPr lang="en-GB" sz="2400" u="sng" dirty="0" err="1">
                <a:solidFill>
                  <a:srgbClr val="FF0000"/>
                </a:solidFill>
              </a:rPr>
              <a:t>Negative</a:t>
            </a:r>
            <a:r>
              <a:rPr lang="en-GB" sz="2400" dirty="0" err="1"/>
              <a:t>,then</a:t>
            </a:r>
            <a:r>
              <a:rPr lang="en-GB" sz="2400" dirty="0"/>
              <a:t> </a:t>
            </a:r>
            <a:r>
              <a:rPr lang="en-GB" sz="2400" u="sng" dirty="0">
                <a:solidFill>
                  <a:srgbClr val="FF0000"/>
                </a:solidFill>
              </a:rPr>
              <a:t>entropy decreases</a:t>
            </a:r>
            <a:r>
              <a:rPr lang="en-GB" sz="2400" dirty="0"/>
              <a:t> </a:t>
            </a:r>
            <a:endParaRPr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752601" y="236668"/>
            <a:ext cx="730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Entropy Calculations </a:t>
            </a:r>
            <a:r>
              <a:rPr lang="en-US" sz="2800" b="1" u="sng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r>
              <a:rPr lang="en-US" sz="2800" b="1" u="sng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E6645-3E98-4A65-984C-EB33C55D8B8F}"/>
              </a:ext>
            </a:extLst>
          </p:cNvPr>
          <p:cNvSpPr/>
          <p:nvPr/>
        </p:nvSpPr>
        <p:spPr>
          <a:xfrm>
            <a:off x="1487648" y="997726"/>
            <a:ext cx="7455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libri2"/>
              </a:rPr>
              <a:t>Entropy change (</a:t>
            </a:r>
            <a:r>
              <a:rPr lang="en-GB" altLang="zh-CN" sz="2000" dirty="0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altLang="zh-CN" sz="2000" i="1" dirty="0"/>
              <a:t>S</a:t>
            </a:r>
            <a:r>
              <a:rPr lang="en-US" altLang="zh-CN" sz="2000" dirty="0">
                <a:solidFill>
                  <a:srgbClr val="000000"/>
                </a:solidFill>
                <a:latin typeface="Calibri2"/>
              </a:rPr>
              <a:t>) for any reversible process is the heat transferred (in joules) divided by the temperature at which the process occurs. </a:t>
            </a:r>
            <a:endParaRPr lang="zh-CN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2DB97-13FD-4383-8119-7D492DC50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9765" y="1677034"/>
            <a:ext cx="1162836" cy="655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0C353F-684B-400C-978C-0B397BB7AC98}"/>
              </a:ext>
            </a:extLst>
          </p:cNvPr>
          <p:cNvSpPr/>
          <p:nvPr/>
        </p:nvSpPr>
        <p:spPr>
          <a:xfrm>
            <a:off x="3008236" y="2266998"/>
            <a:ext cx="3623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2"/>
              </a:rPr>
              <a:t>for the reversible processes </a:t>
            </a:r>
            <a:r>
              <a:rPr lang="en-US" altLang="zh-CN" i="1" dirty="0" err="1">
                <a:solidFill>
                  <a:srgbClr val="000000"/>
                </a:solidFill>
                <a:latin typeface="Calibri2"/>
              </a:rPr>
              <a:t>q</a:t>
            </a:r>
            <a:r>
              <a:rPr lang="en-US" altLang="zh-CN" baseline="-25000" dirty="0" err="1">
                <a:solidFill>
                  <a:srgbClr val="000000"/>
                </a:solidFill>
                <a:latin typeface="Calibri2"/>
              </a:rPr>
              <a:t>rev</a:t>
            </a:r>
            <a:r>
              <a:rPr lang="en-US" altLang="zh-CN" dirty="0">
                <a:solidFill>
                  <a:srgbClr val="000000"/>
                </a:solidFill>
                <a:latin typeface="Calibri2"/>
              </a:rPr>
              <a:t> = Δ</a:t>
            </a:r>
            <a:r>
              <a:rPr lang="en-US" altLang="zh-CN" i="1" dirty="0">
                <a:solidFill>
                  <a:srgbClr val="000000"/>
                </a:solidFill>
                <a:latin typeface="Calibri2"/>
              </a:rPr>
              <a:t>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991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1CF0F3-FC6D-4783-972F-C6028F2A1B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31591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b="1" u="sng" dirty="0">
                    <a:hlinkClick r:id="rId2" tooltip="standard entropy values"/>
                  </a:rPr>
                  <a:t>Standard Entropy (</a:t>
                </a:r>
                <a14:m>
                  <m:oMath xmlns:m="http://schemas.openxmlformats.org/officeDocument/2006/math">
                    <m:r>
                      <a:rPr lang="en-US" altLang="zh-CN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b="1" u="sng" dirty="0">
                    <a:hlinkClick r:id="rId2" tooltip="standard entropy values"/>
                  </a:rPr>
                  <a:t>) Values</a:t>
                </a:r>
                <a:endParaRPr lang="zh-CN" altLang="en-US" u="sng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1CF0F3-FC6D-4783-972F-C6028F2A1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315912"/>
              </a:xfrm>
              <a:blipFill>
                <a:blip r:embed="rId3"/>
                <a:stretch>
                  <a:fillRect l="-2087" t="-105769" b="-13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4469D-48E4-4989-BCE2-B7C6448F1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079500"/>
                <a:ext cx="10629900" cy="509746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 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standard entropy,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of a substance is the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 change per mole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occurs when heating a substance from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standard temperature of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298 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in entropy is the difference between the products and the reactants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∆</m:t>
                    </m:r>
                    <m:r>
                      <a:rPr lang="en-US" altLang="zh-CN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nary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(products)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nary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(reactants)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4469D-48E4-4989-BCE2-B7C6448F1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079500"/>
                <a:ext cx="10629900" cy="5097463"/>
              </a:xfrm>
              <a:blipFill>
                <a:blip r:embed="rId4"/>
                <a:stretch>
                  <a:fillRect l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440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F6D7E5E-EB4F-42D6-B7D2-E385C5893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altLang="zh-CN" sz="3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Relative Entropy of Substances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937F653-180E-45B9-81A0-6192C98B8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Entropy: 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increases from solid to liquid to vapor/gas;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increases as temperature increases;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gas increases as its volume increases at constant temperature;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increases when gases are mixed.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elements increases down the group in the periodic table;</a:t>
            </a: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 compound increases as its structure becomes more complex.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2EE6-4F4D-4407-855F-2AD3F261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altLang="zh-CN" b="1" dirty="0"/>
              <a:t>Concept check</a:t>
            </a:r>
            <a:endParaRPr lang="zh-CN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8D5AA-C904-4A38-81A2-56583103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4843463"/>
          </a:xfrm>
        </p:spPr>
        <p:txBody>
          <a:bodyPr/>
          <a:lstStyle/>
          <a:p>
            <a:pPr marL="465138" indent="0">
              <a:lnSpc>
                <a:spcPct val="150000"/>
              </a:lnSpc>
              <a:buFontTx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Predict the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sign of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3200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for each of the following, and explain:</a:t>
            </a:r>
          </a:p>
          <a:p>
            <a:pPr marL="1379538" lvl="1" indent="-479425">
              <a:lnSpc>
                <a:spcPct val="150000"/>
              </a:lnSpc>
              <a:buFontTx/>
              <a:buAutoNum type="alphaLcParenR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The evaporation of alcohol</a:t>
            </a:r>
          </a:p>
          <a:p>
            <a:pPr marL="1379538" lvl="1" indent="-479425">
              <a:lnSpc>
                <a:spcPct val="150000"/>
              </a:lnSpc>
              <a:buFontTx/>
              <a:buAutoNum type="alphaLcParenR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The freezing of water</a:t>
            </a:r>
          </a:p>
          <a:p>
            <a:pPr marL="1379538" lvl="1" indent="-479425">
              <a:lnSpc>
                <a:spcPct val="150000"/>
              </a:lnSpc>
              <a:buFontTx/>
              <a:buAutoNum type="alphaLcParenR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Compressing an ideal gas at constant temperature</a:t>
            </a:r>
          </a:p>
          <a:p>
            <a:pPr marL="1379538" lvl="1" indent="-479425">
              <a:lnSpc>
                <a:spcPct val="150000"/>
              </a:lnSpc>
              <a:buFontTx/>
              <a:buAutoNum type="alphaLcParenR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Heating an ideal gas at constant pressure</a:t>
            </a:r>
          </a:p>
          <a:p>
            <a:pPr marL="1379538" lvl="1" indent="-479425">
              <a:lnSpc>
                <a:spcPct val="150000"/>
              </a:lnSpc>
              <a:buFontTx/>
              <a:buAutoNum type="alphaLcParenR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Dissolving NaCl in water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844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26A93F4-CB3C-4E73-B41F-1EA3E12ACC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393701"/>
          </a:xfrm>
        </p:spPr>
        <p:txBody>
          <a:bodyPr>
            <a:normAutofit fontScale="90000"/>
          </a:bodyPr>
          <a:lstStyle/>
          <a:p>
            <a:r>
              <a:rPr lang="en-GB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Law of Thermodynamics</a:t>
            </a:r>
            <a:endParaRPr lang="en-US" altLang="zh-CN" sz="3600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6C1AC05-0C66-4ADA-8F6D-4589DDD0E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2483141"/>
            <a:ext cx="6825143" cy="307945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/>
              <a:t>	</a:t>
            </a:r>
            <a:endParaRPr lang="en-US" altLang="zh-CN" i="1" dirty="0"/>
          </a:p>
        </p:txBody>
      </p:sp>
      <p:pic>
        <p:nvPicPr>
          <p:cNvPr id="12292" name="Picture 4" descr="&#10;image-404.pdf                                                  003356F4magic_metal                    B74677AA:">
            <a:extLst>
              <a:ext uri="{FF2B5EF4-FFF2-40B4-BE49-F238E27FC236}">
                <a16:creationId xmlns:a16="http://schemas.microsoft.com/office/drawing/2014/main" id="{05E9A6EB-B8EE-4AB3-9D66-86B54BAE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87" y="3176102"/>
            <a:ext cx="690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&#10;image-405.pdf                                                  003356F4magic_metal                    B74677AA:">
            <a:extLst>
              <a:ext uri="{FF2B5EF4-FFF2-40B4-BE49-F238E27FC236}">
                <a16:creationId xmlns:a16="http://schemas.microsoft.com/office/drawing/2014/main" id="{A39CF186-5EE9-4FE7-A4BA-D6AE7509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87" y="4437873"/>
            <a:ext cx="690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ctangle 6">
            <a:extLst>
              <a:ext uri="{FF2B5EF4-FFF2-40B4-BE49-F238E27FC236}">
                <a16:creationId xmlns:a16="http://schemas.microsoft.com/office/drawing/2014/main" id="{9D120A34-65C6-45EF-8CB3-24A5B8B4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989" y="2577115"/>
            <a:ext cx="52213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B050"/>
                </a:solidFill>
              </a:rPr>
              <a:t>Reversible (ideal, non-spontaneous):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546A03A-7BA2-45C2-89B2-3E96F177D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644" y="3844446"/>
            <a:ext cx="4533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B0F0"/>
                </a:solidFill>
              </a:rPr>
              <a:t>Irreversible (real, spontaneous):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FB8C45F3-8CB1-46D2-AF37-7D71512B9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644" y="5094197"/>
                <a:ext cx="5807978" cy="83099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any spontaneous process, the total entropy change of the universe is positive, 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CN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0) </a:t>
                </a:r>
              </a:p>
            </p:txBody>
          </p:sp>
        </mc:Choice>
        <mc:Fallback xmlns="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FB8C45F3-8CB1-46D2-AF37-7D71512B9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7644" y="5094197"/>
                <a:ext cx="5807978" cy="830997"/>
              </a:xfrm>
              <a:prstGeom prst="rect">
                <a:avLst/>
              </a:prstGeom>
              <a:blipFill>
                <a:blip r:embed="rId4"/>
                <a:stretch>
                  <a:fillRect l="-1466" t="-5072" r="-1047" b="-15217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9EFDE6A-4847-437D-9725-944F2DBEA93A}"/>
              </a:ext>
            </a:extLst>
          </p:cNvPr>
          <p:cNvSpPr/>
          <p:nvPr/>
        </p:nvSpPr>
        <p:spPr>
          <a:xfrm>
            <a:off x="1306587" y="1642526"/>
            <a:ext cx="7420761" cy="83099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entropy of the universe does not change for reversible processes and increases for spontaneous processes’.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408C1-F4EB-43C9-8FBC-6073D1CF335F}"/>
              </a:ext>
            </a:extLst>
          </p:cNvPr>
          <p:cNvSpPr/>
          <p:nvPr/>
        </p:nvSpPr>
        <p:spPr>
          <a:xfrm>
            <a:off x="662032" y="898538"/>
            <a:ext cx="9920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law of thermodynamics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states that in a reversible process, the entropy of the universe is constant, whereas in an irreversible process, the entropy of the universe increases.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DBC92-3255-4612-B522-5CE08CD20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381" y="2473523"/>
            <a:ext cx="340995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617E-9BAD-4B32-A0C4-48C5A203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US" altLang="zh-CN" sz="2800" b="1" i="1" dirty="0">
                <a:solidFill>
                  <a:srgbClr val="00B050"/>
                </a:solidFill>
              </a:rPr>
              <a:t>Reversible (ideal, non-spontaneous) process</a:t>
            </a:r>
            <a:r>
              <a:rPr lang="en-US" altLang="zh-CN" sz="2800" i="1" dirty="0">
                <a:solidFill>
                  <a:srgbClr val="00B050"/>
                </a:solidFill>
              </a:rPr>
              <a:t>:</a:t>
            </a:r>
            <a:endParaRPr lang="zh-CN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30E80-7924-41C2-88B3-C96DC2C7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47" y="706613"/>
            <a:ext cx="9831897" cy="5470351"/>
          </a:xfrm>
        </p:spPr>
        <p:txBody>
          <a:bodyPr/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reversible melting of a sample of ice at 0°C and 1 atm.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ice cube (the system,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placed on the corner of a square sample of 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conductive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foam, the temperature of the foam is lowered (going from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 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ice melts, a temperature gradient appears, ranging from warm to very cold.</a:t>
            </a:r>
          </a:p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heat lost by the surroundings is the same as the amount gained by the ice</a:t>
            </a:r>
            <a:endParaRPr lang="zh-CN" altLang="en-US" sz="2000" dirty="0"/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0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3F4D5-EFF5-4BF2-954C-097B5E68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18" y="984362"/>
            <a:ext cx="1458374" cy="4449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16E98-57FE-4B63-92E6-AC1031389E05}"/>
                  </a:ext>
                </a:extLst>
              </p:cNvPr>
              <p:cNvSpPr/>
              <p:nvPr/>
            </p:nvSpPr>
            <p:spPr>
              <a:xfrm>
                <a:off x="5939498" y="2943253"/>
                <a:ext cx="2231380" cy="33855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1600" baseline="-25000" dirty="0"/>
                  <a:t>fusion</a:t>
                </a:r>
                <a:r>
                  <a:rPr lang="en-US" altLang="zh-CN" sz="1600" dirty="0"/>
                  <a:t> ice = 6.01 kJ/mol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16E98-57FE-4B63-92E6-AC1031389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498" y="2943253"/>
                <a:ext cx="2231380" cy="338554"/>
              </a:xfrm>
              <a:prstGeom prst="rect">
                <a:avLst/>
              </a:prstGeom>
              <a:blipFill>
                <a:blip r:embed="rId3"/>
                <a:stretch>
                  <a:fillRect t="-3509" r="-1087" b="-2105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C819E4-0B17-41DA-BFAF-56426196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021" y="2572741"/>
            <a:ext cx="2139093" cy="577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2B257-CA99-41DB-A4D5-C21BD22B9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589" y="4742303"/>
            <a:ext cx="6022723" cy="400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F605CF-68AE-4FA0-AD12-A71506B202C0}"/>
              </a:ext>
            </a:extLst>
          </p:cNvPr>
          <p:cNvSpPr/>
          <p:nvPr/>
        </p:nvSpPr>
        <p:spPr>
          <a:xfrm>
            <a:off x="1893665" y="3275939"/>
            <a:ext cx="5363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GB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fus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(6.01 kJ/mol)/(273 K) = </a:t>
            </a:r>
            <a:r>
              <a:rPr lang="en-GB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22.0 J/(</a:t>
            </a:r>
            <a:r>
              <a:rPr lang="en-GB" altLang="zh-CN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mol·K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GB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zh-CN" sz="2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  <a:r>
              <a:rPr lang="en-GB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7E4B5-DD72-4F4F-917A-FE97A5E3A7E7}"/>
              </a:ext>
            </a:extLst>
          </p:cNvPr>
          <p:cNvSpPr/>
          <p:nvPr/>
        </p:nvSpPr>
        <p:spPr>
          <a:xfrm>
            <a:off x="604008" y="3738534"/>
            <a:ext cx="924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Since, the amount of heat lost by the surroundings is the same as the amount gained by the ice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26911-8288-48E1-819D-C1BD8C6D7ADA}"/>
              </a:ext>
            </a:extLst>
          </p:cNvPr>
          <p:cNvSpPr/>
          <p:nvPr/>
        </p:nvSpPr>
        <p:spPr>
          <a:xfrm>
            <a:off x="1891589" y="4170351"/>
            <a:ext cx="55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GB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surr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</a:t>
            </a:r>
            <a:r>
              <a:rPr lang="en-GB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GB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−(6.01 kJ/mol)/(273 K) = </a:t>
            </a:r>
            <a:r>
              <a:rPr lang="en-GB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−22.0 J/(</a:t>
            </a:r>
            <a:r>
              <a:rPr lang="en-GB" altLang="zh-CN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mol·K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520DB-7E78-4A8B-90E9-B4A9A171ACCE}"/>
              </a:ext>
            </a:extLst>
          </p:cNvPr>
          <p:cNvSpPr/>
          <p:nvPr/>
        </p:nvSpPr>
        <p:spPr>
          <a:xfrm>
            <a:off x="2494189" y="5186881"/>
            <a:ext cx="4459298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the entropy of the universe does not change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E2631-7D3E-45D6-8084-294C5CD04908}"/>
              </a:ext>
            </a:extLst>
          </p:cNvPr>
          <p:cNvSpPr/>
          <p:nvPr/>
        </p:nvSpPr>
        <p:spPr>
          <a:xfrm>
            <a:off x="1270369" y="5593118"/>
            <a:ext cx="742146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</a:rPr>
              <a:t>The entropy of the universe remains constant in a reversible process (2</a:t>
            </a:r>
            <a:r>
              <a:rPr lang="en-US" altLang="zh-CN" i="1" baseline="30000" dirty="0">
                <a:solidFill>
                  <a:srgbClr val="FF0000"/>
                </a:solidFill>
                <a:latin typeface="Tahoma" panose="020B0604030504040204" pitchFamily="34" charset="0"/>
              </a:rPr>
              <a:t>nd</a:t>
            </a:r>
            <a:r>
              <a:rPr lang="zh-CN" altLang="en-US" i="1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</a:rPr>
              <a:t>Law of Thermodynamics)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7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E243-2365-4038-ADA6-75F59172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886"/>
          </a:xfrm>
        </p:spPr>
        <p:txBody>
          <a:bodyPr>
            <a:noAutofit/>
          </a:bodyPr>
          <a:lstStyle/>
          <a:p>
            <a:r>
              <a:rPr lang="en-US" altLang="zh-CN" sz="3200" b="1" i="1" dirty="0">
                <a:solidFill>
                  <a:srgbClr val="00B0F0"/>
                </a:solidFill>
              </a:rPr>
              <a:t>Irreversible (real, spontaneous) process</a:t>
            </a:r>
            <a:endParaRPr lang="zh-CN" alt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7DA3-12A1-4DAE-A49D-ED9616EC2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2" y="788566"/>
            <a:ext cx="9865454" cy="53883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Spontaneous and irreversible transfer of heat from a hot object to a cold object e.g.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flowing of Lava spewed from a volcano into cold ocean water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water (cold substance), gains heat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&gt; 0), so 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water can be written as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lava (hot substance), loses heat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 0), so its 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written as 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−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entropy change of the universe 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is: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B2563-3837-4961-8570-48A61724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71" y="3956450"/>
            <a:ext cx="4677406" cy="696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FD396B-6EC7-43A4-93C7-769F5F0336E1}"/>
              </a:ext>
            </a:extLst>
          </p:cNvPr>
          <p:cNvSpPr/>
          <p:nvPr/>
        </p:nvSpPr>
        <p:spPr>
          <a:xfrm>
            <a:off x="1061207" y="5328818"/>
            <a:ext cx="8699384" cy="87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According to 2</a:t>
            </a:r>
            <a:r>
              <a:rPr lang="en-US" altLang="zh-CN" baseline="30000" dirty="0">
                <a:solidFill>
                  <a:srgbClr val="000000"/>
                </a:solidFill>
                <a:latin typeface="Tahoma" panose="020B0604030504040204" pitchFamily="34" charset="0"/>
              </a:rPr>
              <a:t>nd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 Law of thermodynamics, the </a:t>
            </a:r>
            <a:r>
              <a:rPr lang="en-US" altLang="zh-CN" b="1" dirty="0">
                <a:solidFill>
                  <a:srgbClr val="000000"/>
                </a:solidFill>
                <a:latin typeface="Tahoma" panose="020B0604030504040204" pitchFamily="34" charset="0"/>
              </a:rPr>
              <a:t>entropy of the universe increases 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during this irreversible process.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920C0-8BEE-4D3D-BBF9-86F23DEF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81" y="3387066"/>
            <a:ext cx="2507623" cy="16908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10ED0D-82B5-4885-A44B-0B781A88EE6B}"/>
              </a:ext>
            </a:extLst>
          </p:cNvPr>
          <p:cNvSpPr/>
          <p:nvPr/>
        </p:nvSpPr>
        <p:spPr>
          <a:xfrm>
            <a:off x="1566316" y="4653085"/>
            <a:ext cx="734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Tahoma" panose="020B0604030504040204" pitchFamily="34" charset="0"/>
              </a:rPr>
              <a:t>When molten lava flows into cold ocean water, so much heat is spontaneously transferred to the water that </a:t>
            </a:r>
            <a:r>
              <a:rPr lang="en-US" altLang="zh-CN" b="1" i="1" dirty="0">
                <a:solidFill>
                  <a:srgbClr val="000000"/>
                </a:solidFill>
                <a:latin typeface="Tahoma" panose="020B0604030504040204" pitchFamily="34" charset="0"/>
              </a:rPr>
              <a:t>steam </a:t>
            </a:r>
            <a:r>
              <a:rPr lang="en-US" altLang="zh-CN" i="1" dirty="0">
                <a:solidFill>
                  <a:srgbClr val="000000"/>
                </a:solidFill>
                <a:latin typeface="Tahoma" panose="020B0604030504040204" pitchFamily="34" charset="0"/>
              </a:rPr>
              <a:t>is</a:t>
            </a:r>
            <a:r>
              <a:rPr lang="en-US" altLang="zh-CN" b="1" i="1" dirty="0">
                <a:solidFill>
                  <a:srgbClr val="000000"/>
                </a:solidFill>
                <a:latin typeface="Tahoma" panose="020B0604030504040204" pitchFamily="34" charset="0"/>
              </a:rPr>
              <a:t> produced</a:t>
            </a:r>
            <a:r>
              <a:rPr lang="en-US" altLang="zh-CN" i="1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396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7C50-69CB-4A99-BD41-A0BD0E08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611"/>
          </a:xfrm>
        </p:spPr>
        <p:txBody>
          <a:bodyPr>
            <a:noAutofit/>
          </a:bodyPr>
          <a:lstStyle/>
          <a:p>
            <a:br>
              <a:rPr lang="en-GB" altLang="zh-CN" sz="2400" dirty="0"/>
            </a:br>
            <a:br>
              <a:rPr lang="en-GB" altLang="zh-CN" sz="2400" dirty="0"/>
            </a:br>
            <a:br>
              <a:rPr lang="en-GB" altLang="zh-CN" sz="2400" dirty="0"/>
            </a:br>
            <a:endParaRPr lang="zh-CN" alt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4698-BE92-4923-BC00-49F44F18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5736"/>
            <a:ext cx="10515600" cy="506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50"/>
                </a:solidFill>
              </a:rPr>
              <a:t>Determine whether each process is reversible or irreversible.</a:t>
            </a: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dirty="0"/>
              <a:t>ice melting at 0°C</a:t>
            </a: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dirty="0"/>
              <a:t>salt crystallizing from a saline solution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dirty="0"/>
              <a:t>evaporation of a liquid in equilibrium with its vapor in a sealed flask</a:t>
            </a:r>
          </a:p>
          <a:p>
            <a:pPr marL="571500" indent="-571500">
              <a:lnSpc>
                <a:spcPct val="200000"/>
              </a:lnSpc>
              <a:buFont typeface="+mj-lt"/>
              <a:buAutoNum type="romanUcPeriod"/>
            </a:pPr>
            <a:r>
              <a:rPr lang="en-US" altLang="zh-CN" dirty="0"/>
              <a:t>a neutralization reaction</a:t>
            </a:r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80590-D431-4EAF-83E4-2762E557309D}"/>
              </a:ext>
            </a:extLst>
          </p:cNvPr>
          <p:cNvSpPr/>
          <p:nvPr/>
        </p:nvSpPr>
        <p:spPr>
          <a:xfrm>
            <a:off x="4445834" y="2087702"/>
            <a:ext cx="110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reversible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37235-E569-4D96-8747-31ECD31C4E98}"/>
              </a:ext>
            </a:extLst>
          </p:cNvPr>
          <p:cNvSpPr/>
          <p:nvPr/>
        </p:nvSpPr>
        <p:spPr>
          <a:xfrm>
            <a:off x="7105731" y="3115421"/>
            <a:ext cx="123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irreversible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7092-2F27-41C6-9D86-36C46799AADC}"/>
              </a:ext>
            </a:extLst>
          </p:cNvPr>
          <p:cNvSpPr/>
          <p:nvPr/>
        </p:nvSpPr>
        <p:spPr>
          <a:xfrm>
            <a:off x="10251382" y="4452349"/>
            <a:ext cx="110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reversible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79048-63F9-4769-8FA0-0FADA6AC5221}"/>
              </a:ext>
            </a:extLst>
          </p:cNvPr>
          <p:cNvSpPr/>
          <p:nvPr/>
        </p:nvSpPr>
        <p:spPr>
          <a:xfrm>
            <a:off x="4997043" y="5224136"/>
            <a:ext cx="123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irreversible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2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C157-0757-42D3-BC39-7EB24CD1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233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dirty="0">
                <a:solidFill>
                  <a:srgbClr val="00B050"/>
                </a:solidFill>
                <a:latin typeface="Bahnschrift" panose="020B0502040204020203" pitchFamily="34" charset="0"/>
              </a:rPr>
              <a:t>Which process has higher entropy?</a:t>
            </a:r>
            <a:endParaRPr lang="zh-CN" altLang="en-US" sz="3200" b="1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C4B0-5828-49A2-BBBE-B22CFD18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AEEAF-8776-4AAA-8D28-E100DA79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44" y="1536052"/>
            <a:ext cx="6292530" cy="4640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1B17FD-8389-4F5B-A17D-8B883AAFF2DA}"/>
                  </a:ext>
                </a:extLst>
              </p:cNvPr>
              <p:cNvSpPr txBox="1"/>
              <p:nvPr/>
            </p:nvSpPr>
            <p:spPr>
              <a:xfrm>
                <a:off x="7466202" y="3032619"/>
                <a:ext cx="612396" cy="1455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8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sz="8800" dirty="0">
                  <a:solidFill>
                    <a:srgbClr val="00B050"/>
                  </a:solidFill>
                  <a:latin typeface="Bodoni MT Black" panose="02070A03080606020203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1B17FD-8389-4F5B-A17D-8B883AAF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02" y="3032619"/>
                <a:ext cx="612396" cy="1455270"/>
              </a:xfrm>
              <a:prstGeom prst="rect">
                <a:avLst/>
              </a:prstGeom>
              <a:blipFill>
                <a:blip r:embed="rId3"/>
                <a:stretch>
                  <a:fillRect r="-3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6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0790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Law of Thermodynamics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in the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energy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of a thermodynamic system is equal to the amount of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energy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added to or lost by the system plus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 or by the system.</a:t>
            </a:r>
          </a:p>
          <a:p>
            <a:pPr lvl="3">
              <a:buNone/>
            </a:pPr>
            <a:r>
              <a:rPr lang="en-US" altLang="en-US" sz="3200" dirty="0">
                <a:latin typeface="Symbol" panose="05050102010706020507" pitchFamily="18" charset="2"/>
                <a:cs typeface="Times New Roman" panose="02020603050405020304" pitchFamily="18" charset="0"/>
              </a:rPr>
              <a:t>  </a:t>
            </a:r>
            <a:r>
              <a:rPr lang="en-US" altLang="en-US" sz="3200" dirty="0">
                <a:solidFill>
                  <a:srgbClr val="FF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lvl="1">
              <a:buFont typeface="Symbol" panose="05050102010706020507" pitchFamily="18" charset="2"/>
              <a:buChar char=" "/>
            </a:pPr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assigned a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if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is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absorbed (endothermic)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if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is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the system (exothermic);</a:t>
            </a:r>
          </a:p>
          <a:p>
            <a:pPr lvl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assigned a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if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is done on the system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a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if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is done by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system.</a:t>
            </a:r>
          </a:p>
          <a:p>
            <a:pPr lvl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only involves gas expansion or compression,</a:t>
            </a: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	</a:t>
            </a:r>
            <a:r>
              <a:rPr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</a:t>
            </a:r>
            <a:r>
              <a:rPr lang="en-US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 err="1">
                <a:solidFill>
                  <a:srgbClr val="FF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3200" dirty="0">
                <a:solidFill>
                  <a:srgbClr val="FF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		</a:t>
            </a:r>
            <a:r>
              <a:rPr lang="en-US" altLang="en-US" sz="3200" b="1" dirty="0"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b="1" dirty="0" err="1">
                <a:latin typeface="Symbol" panose="05050102010706020507" pitchFamily="18" charset="2"/>
                <a:cs typeface="Times New Roman" panose="02020603050405020304" pitchFamily="18" charset="0"/>
              </a:rPr>
              <a:t>D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89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F4ED-FCA2-430B-B7D7-47A14B5C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594446" cy="315912"/>
          </a:xfrm>
        </p:spPr>
        <p:txBody>
          <a:bodyPr>
            <a:noAutofit/>
          </a:bodyPr>
          <a:lstStyle/>
          <a:p>
            <a:r>
              <a:rPr lang="en-GB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Law of Thermodynamics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8C81-38CE-43B6-84F2-7CB075DE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03" y="838899"/>
            <a:ext cx="7459315" cy="53380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third law of thermodynamics states that the entropy of a system approaches a constant value as the temperature approaches 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Learn more about absolute zero from ScienceDirect's AI-generated Topic Pages"/>
              </a:rPr>
              <a:t>absolute zero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 </a:t>
            </a:r>
          </a:p>
          <a:p>
            <a:pPr>
              <a:lnSpc>
                <a:spcPct val="10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entropy of a pure crystalline substance (perfect order) at absolute zero temperature is zero. </a:t>
            </a:r>
          </a:p>
          <a:p>
            <a:pPr>
              <a:lnSpc>
                <a:spcPct val="100000"/>
              </a:lnSpc>
            </a:pPr>
            <a:r>
              <a:rPr lang="en-GB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law of thermodynamics enables us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entropies of substances.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97AD-072D-4067-9E2D-A7683762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465" y="734883"/>
            <a:ext cx="4257515" cy="40674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514073-F240-4D62-A09D-A8A659F5498D}"/>
              </a:ext>
            </a:extLst>
          </p:cNvPr>
          <p:cNvSpPr/>
          <p:nvPr/>
        </p:nvSpPr>
        <p:spPr>
          <a:xfrm>
            <a:off x="8145710" y="4856223"/>
            <a:ext cx="390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</a:rPr>
              <a:t>Entropy increase of a substance as the temperature rises from </a:t>
            </a:r>
            <a:r>
              <a:rPr lang="en-GB" altLang="zh-CN" i="1" dirty="0">
                <a:latin typeface="Times New Roman" panose="02020603050405020304" pitchFamily="18" charset="0"/>
              </a:rPr>
              <a:t>absolute zero (K)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3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D5191-5664-4BFF-A5A8-FB246FC2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145D-C5DC-402C-A831-0ABD202A6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48"/>
            <a:ext cx="7525624" cy="50696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increase in entropy of the substance can be measured when it is heated from 0 K to 298 K.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in entropy (Δ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given by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57ED9-7BE5-4BCB-A486-88CB76CA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90" y="4836571"/>
            <a:ext cx="4181475" cy="523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4F2953-CAAF-4F0D-8911-1F63A0C47CAC}"/>
              </a:ext>
            </a:extLst>
          </p:cNvPr>
          <p:cNvSpPr/>
          <p:nvPr/>
        </p:nvSpPr>
        <p:spPr>
          <a:xfrm>
            <a:off x="1957320" y="3180855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</a:rPr>
              <a:t>since </a:t>
            </a:r>
            <a:r>
              <a:rPr lang="en-GB" altLang="zh-CN" sz="2000" b="1" i="1" dirty="0">
                <a:latin typeface="Times New Roman" panose="02020603050405020304" pitchFamily="18" charset="0"/>
              </a:rPr>
              <a:t>S</a:t>
            </a:r>
            <a:r>
              <a:rPr lang="en-GB" altLang="zh-CN" sz="900" b="1" dirty="0">
                <a:latin typeface="Times New Roman" panose="02020603050405020304" pitchFamily="18" charset="0"/>
              </a:rPr>
              <a:t>i</a:t>
            </a:r>
            <a:r>
              <a:rPr lang="en-GB" altLang="zh-CN" sz="900" dirty="0">
                <a:latin typeface="Times New Roman" panose="02020603050405020304" pitchFamily="18" charset="0"/>
              </a:rPr>
              <a:t>  </a:t>
            </a:r>
            <a:r>
              <a:rPr lang="en-GB" altLang="zh-CN" sz="2000" dirty="0">
                <a:latin typeface="Times New Roman" panose="02020603050405020304" pitchFamily="18" charset="0"/>
              </a:rPr>
              <a:t>= 0</a:t>
            </a:r>
            <a:endParaRPr lang="zh-CN" alt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9FDB6-4ACE-46C4-8017-C15DBD1FD937}"/>
              </a:ext>
            </a:extLst>
          </p:cNvPr>
          <p:cNvSpPr/>
          <p:nvPr/>
        </p:nvSpPr>
        <p:spPr>
          <a:xfrm>
            <a:off x="3300958" y="3440469"/>
            <a:ext cx="1355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216AD-3F74-4346-825E-27AACD68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58" y="2613277"/>
            <a:ext cx="1906873" cy="4616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FDF0C8-B1B6-457D-B00E-A3E6505ADA00}"/>
              </a:ext>
            </a:extLst>
          </p:cNvPr>
          <p:cNvSpPr/>
          <p:nvPr/>
        </p:nvSpPr>
        <p:spPr>
          <a:xfrm>
            <a:off x="4587415" y="3471247"/>
            <a:ext cx="18838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</a:rPr>
              <a:t>absolute entropy</a:t>
            </a:r>
            <a:endParaRPr lang="zh-CN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CF2D25-7508-47DC-B395-FDB7B135EBFB}"/>
              </a:ext>
            </a:extLst>
          </p:cNvPr>
          <p:cNvSpPr/>
          <p:nvPr/>
        </p:nvSpPr>
        <p:spPr>
          <a:xfrm>
            <a:off x="1031147" y="3977271"/>
            <a:ext cx="7651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Since measurements are carried out at 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1 atm</a:t>
            </a:r>
            <a:r>
              <a:rPr lang="en-US" altLang="zh-CN" sz="2000" dirty="0">
                <a:latin typeface="Times New Roman" panose="02020603050405020304" pitchFamily="18" charset="0"/>
              </a:rPr>
              <a:t>, </a:t>
            </a:r>
            <a:r>
              <a:rPr lang="en-GB" altLang="zh-CN" sz="20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absolute entropies </a:t>
            </a:r>
            <a:r>
              <a:rPr lang="en-GB" altLang="zh-CN" sz="2000" dirty="0">
                <a:latin typeface="Times New Roman" panose="02020603050405020304" pitchFamily="18" charset="0"/>
              </a:rPr>
              <a:t>can be named as </a:t>
            </a:r>
            <a:r>
              <a:rPr lang="en-GB" altLang="zh-CN" sz="20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standard entropies</a:t>
            </a:r>
            <a:r>
              <a:rPr lang="en-GB" altLang="zh-CN" sz="2000" dirty="0">
                <a:latin typeface="Times New Roman" panose="02020603050405020304" pitchFamily="18" charset="0"/>
              </a:rPr>
              <a:t>.</a:t>
            </a:r>
            <a:endParaRPr lang="zh-CN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09D0A-3EF4-4EBA-8278-BB378C2BFBFC}"/>
              </a:ext>
            </a:extLst>
          </p:cNvPr>
          <p:cNvSpPr/>
          <p:nvPr/>
        </p:nvSpPr>
        <p:spPr>
          <a:xfrm>
            <a:off x="3265690" y="5438840"/>
            <a:ext cx="4346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US" altLang="zh-CN" dirty="0" err="1"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altLang="zh-CN" i="1" dirty="0" err="1"/>
              <a:t>S</a:t>
            </a:r>
            <a:r>
              <a:rPr lang="en-US" altLang="zh-CN" i="1" baseline="30000" dirty="0" err="1"/>
              <a:t>o</a:t>
            </a:r>
            <a:r>
              <a:rPr lang="en-US" altLang="zh-CN" baseline="-25000" dirty="0" err="1"/>
              <a:t>system</a:t>
            </a:r>
            <a:r>
              <a:rPr lang="en-US" altLang="zh-CN" dirty="0"/>
              <a:t> = </a:t>
            </a:r>
            <a:r>
              <a:rPr lang="en-US" altLang="zh-CN" sz="2000" b="1" dirty="0"/>
              <a:t>Σ</a:t>
            </a:r>
            <a:r>
              <a:rPr lang="en-US" altLang="zh-CN" dirty="0"/>
              <a:t>[</a:t>
            </a:r>
            <a:r>
              <a:rPr lang="en-US" altLang="zh-CN" i="1" dirty="0"/>
              <a:t>S</a:t>
            </a:r>
            <a:r>
              <a:rPr lang="en-US" altLang="zh-CN" i="1" baseline="30000" dirty="0"/>
              <a:t>o</a:t>
            </a:r>
            <a:r>
              <a:rPr lang="en-US" altLang="zh-CN" i="1" dirty="0"/>
              <a:t>(products)]</a:t>
            </a:r>
            <a:r>
              <a:rPr lang="en-US" altLang="zh-CN" dirty="0"/>
              <a:t> - </a:t>
            </a:r>
            <a:r>
              <a:rPr lang="en-US" altLang="zh-CN" sz="2000" b="1" dirty="0"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en-US" altLang="zh-CN" dirty="0">
                <a:latin typeface="Noto Sans Symbols"/>
                <a:ea typeface="Noto Sans Symbols"/>
                <a:cs typeface="Noto Sans Symbols"/>
                <a:sym typeface="Noto Sans Symbols"/>
              </a:rPr>
              <a:t> [</a:t>
            </a:r>
            <a:r>
              <a:rPr lang="en-US" altLang="zh-CN" i="1" dirty="0"/>
              <a:t>S</a:t>
            </a:r>
            <a:r>
              <a:rPr lang="en-US" altLang="zh-CN" i="1" baseline="30000" dirty="0"/>
              <a:t>o</a:t>
            </a:r>
            <a:r>
              <a:rPr lang="en-US" altLang="zh-CN" i="1" dirty="0"/>
              <a:t>(</a:t>
            </a:r>
            <a:r>
              <a:rPr lang="en-US" altLang="zh-CN" dirty="0"/>
              <a:t> reactants)] </a:t>
            </a:r>
          </a:p>
        </p:txBody>
      </p:sp>
    </p:spTree>
    <p:extLst>
      <p:ext uri="{BB962C8B-B14F-4D97-AF65-F5344CB8AC3E}">
        <p14:creationId xmlns:p14="http://schemas.microsoft.com/office/powerpoint/2010/main" val="386298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3" y="99507"/>
            <a:ext cx="8885818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058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A05B-767A-4385-9798-BD3FF396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392185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1267CA-7483-479A-9D5A-713BCC9F37C8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188728" y="1048624"/>
                <a:ext cx="6743700" cy="4425076"/>
              </a:xfrm>
            </p:spPr>
            <p:txBody>
              <a:bodyPr/>
              <a:lstStyle/>
              <a:p>
                <a:r>
                  <a:rPr lang="en-US" altLang="zh-CN" sz="2000" dirty="0"/>
                  <a:t>Acetonitrile can be synthesized from propane and ammonia as below reaction: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sz="2000" dirty="0"/>
                  <a:t>S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000" dirty="0"/>
                  <a:t> for this reaction is -43.22 J/mol, calculate the standard molar entropy (S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000" dirty="0"/>
                  <a:t>) of C</a:t>
                </a:r>
                <a:r>
                  <a:rPr lang="en-US" altLang="zh-CN" sz="2000" baseline="-25000" dirty="0"/>
                  <a:t>3</a:t>
                </a:r>
                <a:r>
                  <a:rPr lang="en-US" altLang="zh-CN" sz="2000" dirty="0"/>
                  <a:t>H</a:t>
                </a:r>
                <a:r>
                  <a:rPr lang="en-US" altLang="zh-CN" sz="2000" baseline="-25000" dirty="0"/>
                  <a:t>6</a:t>
                </a:r>
                <a:r>
                  <a:rPr lang="en-US" altLang="zh-CN" sz="2000" dirty="0"/>
                  <a:t>.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1267CA-7483-479A-9D5A-713BCC9F3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8728" y="1048624"/>
                <a:ext cx="6743700" cy="4425076"/>
              </a:xfrm>
              <a:blipFill>
                <a:blip r:embed="rId2"/>
                <a:stretch>
                  <a:fillRect l="-814" t="-1377" r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B59DE-7AAE-4FCE-B87B-111156742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47000" y="1981200"/>
            <a:ext cx="3530600" cy="41148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824CF-C0E2-4CA7-958A-AA5E9625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28" y="931178"/>
            <a:ext cx="5259572" cy="281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40136-51A0-414F-A8A1-7A01FC1D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0" y="1711572"/>
            <a:ext cx="5772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5577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F5C5430A-B12A-4890-AADF-A1C4792A1F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815340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b="1" dirty="0"/>
              <a:t>Entropy Change in the Universe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The universe is composed of the system and the surroundings.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/>
              <a:t>Therefore,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i="1" dirty="0" err="1"/>
              <a:t>S</a:t>
            </a:r>
            <a:r>
              <a:rPr lang="en-US" altLang="zh-CN" baseline="-25000" dirty="0" err="1"/>
              <a:t>universe</a:t>
            </a:r>
            <a:r>
              <a:rPr lang="en-US" altLang="zh-CN" dirty="0"/>
              <a:t> = 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i="1" dirty="0" err="1"/>
              <a:t>S</a:t>
            </a:r>
            <a:r>
              <a:rPr lang="en-US" altLang="zh-CN" baseline="-25000" dirty="0" err="1">
                <a:sym typeface="Symbol" panose="05050102010706020507" pitchFamily="18" charset="2"/>
              </a:rPr>
              <a:t>system</a:t>
            </a:r>
            <a:r>
              <a:rPr lang="en-US" altLang="zh-CN" dirty="0">
                <a:sym typeface="Symbol" panose="05050102010706020507" pitchFamily="18" charset="2"/>
              </a:rPr>
              <a:t> + 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i="1" dirty="0" err="1">
                <a:sym typeface="Symbol" panose="05050102010706020507" pitchFamily="18" charset="2"/>
              </a:rPr>
              <a:t>S</a:t>
            </a:r>
            <a:r>
              <a:rPr lang="en-US" altLang="zh-CN" baseline="-25000" dirty="0" err="1">
                <a:sym typeface="Symbol" panose="05050102010706020507" pitchFamily="18" charset="2"/>
              </a:rPr>
              <a:t>surroundings</a:t>
            </a:r>
            <a:endParaRPr lang="en-US" altLang="zh-CN" baseline="-25000" dirty="0">
              <a:sym typeface="Symbol" panose="05050102010706020507" pitchFamily="18" charset="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zh-CN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sym typeface="Symbol" panose="05050102010706020507" pitchFamily="18" charset="2"/>
              </a:rPr>
              <a:t>For spontaneous processes (2</a:t>
            </a:r>
            <a:r>
              <a:rPr lang="en-US" altLang="zh-CN" sz="2400" baseline="30000" dirty="0">
                <a:sym typeface="Symbol" panose="05050102010706020507" pitchFamily="18" charset="2"/>
              </a:rPr>
              <a:t>nd</a:t>
            </a:r>
            <a:r>
              <a:rPr lang="en-US" altLang="zh-CN" sz="2400" dirty="0">
                <a:sym typeface="Symbol" panose="05050102010706020507" pitchFamily="18" charset="2"/>
              </a:rPr>
              <a:t> Law of thermodynamics)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i="1" dirty="0" err="1">
                <a:sym typeface="Symbol" panose="05050102010706020507" pitchFamily="18" charset="2"/>
              </a:rPr>
              <a:t>S</a:t>
            </a:r>
            <a:r>
              <a:rPr lang="en-US" altLang="zh-CN" baseline="-25000" dirty="0" err="1">
                <a:sym typeface="Symbol" panose="05050102010706020507" pitchFamily="18" charset="2"/>
              </a:rPr>
              <a:t>universe</a:t>
            </a:r>
            <a:r>
              <a:rPr lang="en-US" altLang="zh-CN" baseline="-25000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&gt; 0</a:t>
            </a:r>
            <a:endParaRPr lang="en-US" altLang="zh-CN" baseline="-25000" dirty="0">
              <a:sym typeface="Symbol" panose="05050102010706020507" pitchFamily="18" charset="2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altLang="zh-CN" dirty="0"/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D57EF0E9-F916-40C2-8CD3-C2108152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accent2"/>
                </a:solidFill>
              </a:rPr>
              <a:t>surroundings &amp; system</a:t>
            </a:r>
            <a:endParaRPr lang="en-US" altLang="zh-CN" sz="4400" dirty="0">
              <a:solidFill>
                <a:srgbClr val="C82E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F550-0F6D-43CA-ABE7-E37D3C43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31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E2D8-999F-434A-95A9-DFC331A5A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7956"/>
            <a:ext cx="10515600" cy="5229007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determine the sign of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reaction, however, we would need to calculate both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8C385-B962-4B8C-BB0A-8A6241D171C8}"/>
              </a:ext>
            </a:extLst>
          </p:cNvPr>
          <p:cNvSpPr/>
          <p:nvPr/>
        </p:nvSpPr>
        <p:spPr>
          <a:xfrm>
            <a:off x="838200" y="2015661"/>
            <a:ext cx="4304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We know that for a spontaneous process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45DA3-C253-4F23-A58B-C132CC22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75" y="2093315"/>
            <a:ext cx="337185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4DDD8-D5A2-4D3A-A38B-EB7AA331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7501"/>
            <a:ext cx="471487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68A75-B08D-4215-B110-F33A45D0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75" y="2806201"/>
            <a:ext cx="32385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5247-E4FB-43ED-8460-F1C9CF338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78" y="3590378"/>
            <a:ext cx="5505450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81116-19C7-44A8-8496-4EB89A0B8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375" y="3990428"/>
            <a:ext cx="3743325" cy="504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C5929B-328D-48C5-B0E0-C8C53CEAAB8C}"/>
              </a:ext>
            </a:extLst>
          </p:cNvPr>
          <p:cNvSpPr/>
          <p:nvPr/>
        </p:nvSpPr>
        <p:spPr>
          <a:xfrm>
            <a:off x="747778" y="4727667"/>
            <a:ext cx="7767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For convenience, multiply the above equation by 1 and replace the &gt;</a:t>
            </a:r>
            <a:r>
              <a:rPr lang="en-US" altLang="zh-CN" dirty="0">
                <a:latin typeface="MathematicalPi-One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sign with &lt; :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588C4F-E127-4CC5-A70E-1136C5731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475" y="5244204"/>
            <a:ext cx="37052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2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69E3-DBB1-4856-8588-572464DC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8607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1AA01-0E5F-4648-8E94-EFDD5E706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1629"/>
                <a:ext cx="10515600" cy="4675334"/>
              </a:xfrm>
            </p:spPr>
            <p:txBody>
              <a:bodyPr/>
              <a:lstStyle/>
              <a:p>
                <a:r>
                  <a:rPr lang="en-US" altLang="zh-CN" dirty="0"/>
                  <a:t>At constant P &amp; T, if the changes in </a:t>
                </a:r>
                <a:r>
                  <a:rPr lang="en-US" altLang="zh-CN" b="1" i="1" dirty="0">
                    <a:solidFill>
                      <a:srgbClr val="00B050"/>
                    </a:solidFill>
                  </a:rPr>
                  <a:t>H</a:t>
                </a:r>
                <a:r>
                  <a:rPr lang="en-US" altLang="zh-CN" dirty="0"/>
                  <a:t> &amp; </a:t>
                </a:r>
                <a:r>
                  <a:rPr lang="en-US" altLang="zh-CN" b="1" i="1" dirty="0">
                    <a:solidFill>
                      <a:srgbClr val="00B050"/>
                    </a:solidFill>
                  </a:rPr>
                  <a:t>S</a:t>
                </a:r>
                <a:r>
                  <a:rPr lang="en-US" altLang="zh-CN" dirty="0"/>
                  <a:t> of the system are such that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i="1" dirty="0" err="1"/>
                  <a:t>H</a:t>
                </a:r>
                <a:r>
                  <a:rPr lang="en-US" altLang="zh-CN" baseline="-25000" dirty="0" err="1"/>
                  <a:t>sys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zh-CN" i="1" dirty="0"/>
                  <a:t>T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zh-CN" i="1" dirty="0"/>
                  <a:t>S</a:t>
                </a:r>
                <a:r>
                  <a:rPr lang="en-US" altLang="zh-CN" baseline="-25000" dirty="0"/>
                  <a:t>sys</a:t>
                </a:r>
                <a:r>
                  <a:rPr lang="en-US" altLang="zh-CN" dirty="0"/>
                  <a:t> is less than zero, the process must be spontaneous.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2400" dirty="0"/>
                  <a:t>In order to express the spontaneity of a reaction more directly, another thermodynamic function called </a:t>
                </a:r>
                <a:r>
                  <a:rPr lang="en-US" altLang="zh-CN" sz="2400" b="1" i="1" dirty="0"/>
                  <a:t>Gibbs free energy (G), </a:t>
                </a:r>
                <a:r>
                  <a:rPr lang="en-US" altLang="zh-CN" sz="2400" dirty="0"/>
                  <a:t>or simply </a:t>
                </a:r>
                <a:r>
                  <a:rPr lang="en-US" altLang="zh-CN" sz="2400" b="1" i="1" dirty="0"/>
                  <a:t>free energy</a:t>
                </a:r>
                <a:r>
                  <a:rPr lang="en-US" altLang="zh-CN" sz="2400" dirty="0"/>
                  <a:t>: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1AA01-0E5F-4648-8E94-EFDD5E706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1629"/>
                <a:ext cx="10515600" cy="4675334"/>
              </a:xfrm>
              <a:blipFill>
                <a:blip r:embed="rId2"/>
                <a:stretch>
                  <a:fillRect l="-1043" t="-2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353B89-C27C-43C4-9109-6E1402E9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20" y="910103"/>
            <a:ext cx="3705225" cy="409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FE2C5-EA84-4F42-BE5F-CA8E55E70678}"/>
              </a:ext>
            </a:extLst>
          </p:cNvPr>
          <p:cNvSpPr/>
          <p:nvPr/>
        </p:nvSpPr>
        <p:spPr>
          <a:xfrm>
            <a:off x="9072367" y="2362877"/>
            <a:ext cx="2869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231F20"/>
                </a:solidFill>
                <a:latin typeface="NewBaskervilleStd-Roman"/>
              </a:rPr>
              <a:t>J. Willard Gibbs (1839–1903)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DC8CF-479D-4D44-9E07-70938B56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226" y="2733416"/>
            <a:ext cx="2211823" cy="1437357"/>
          </a:xfrm>
          <a:prstGeom prst="rect">
            <a:avLst/>
          </a:prstGeom>
        </p:spPr>
      </p:pic>
      <p:pic>
        <p:nvPicPr>
          <p:cNvPr id="8" name="Picture 7" descr="&#10;image-424.pdf                                                  0033B314magic_metal                    B74677AA:">
            <a:extLst>
              <a:ext uri="{FF2B5EF4-FFF2-40B4-BE49-F238E27FC236}">
                <a16:creationId xmlns:a16="http://schemas.microsoft.com/office/drawing/2014/main" id="{4C1D5FB8-4CCB-4A00-A603-9F82868A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20" y="2660366"/>
            <a:ext cx="4019463" cy="40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B18599-088A-48CE-9792-20BA577755BC}"/>
              </a:ext>
            </a:extLst>
          </p:cNvPr>
          <p:cNvSpPr/>
          <p:nvPr/>
        </p:nvSpPr>
        <p:spPr>
          <a:xfrm>
            <a:off x="3144148" y="3132515"/>
            <a:ext cx="6096000" cy="1237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chemeClr val="hlink"/>
                </a:solidFill>
              </a:rPr>
              <a:t>G is easier to determine than </a:t>
            </a:r>
            <a:r>
              <a:rPr lang="en-US" altLang="zh-CN" sz="2400" dirty="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sz="2400" i="1" dirty="0" err="1">
                <a:solidFill>
                  <a:schemeClr val="hlink"/>
                </a:solidFill>
              </a:rPr>
              <a:t>S</a:t>
            </a:r>
            <a:r>
              <a:rPr lang="en-US" altLang="zh-CN" sz="2400" i="1" baseline="-25000" dirty="0" err="1">
                <a:solidFill>
                  <a:schemeClr val="hlink"/>
                </a:solidFill>
              </a:rPr>
              <a:t>universe</a:t>
            </a:r>
            <a:r>
              <a:rPr lang="en-US" altLang="zh-CN" sz="2400" i="1" dirty="0">
                <a:solidFill>
                  <a:schemeClr val="hlink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i="1" dirty="0">
                <a:solidFill>
                  <a:schemeClr val="hlink"/>
                </a:solidFill>
              </a:rPr>
              <a:t>So: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hlink"/>
                </a:solidFill>
              </a:rPr>
              <a:t>Use </a:t>
            </a:r>
            <a:r>
              <a:rPr lang="en-US" altLang="zh-CN" sz="2400" dirty="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chemeClr val="hlink"/>
                </a:solidFill>
              </a:rPr>
              <a:t>G </a:t>
            </a:r>
            <a:r>
              <a:rPr lang="en-US" altLang="zh-CN" sz="2400" dirty="0">
                <a:solidFill>
                  <a:schemeClr val="hlink"/>
                </a:solidFill>
              </a:rPr>
              <a:t>to decide if a process is spontaneous.</a:t>
            </a:r>
          </a:p>
        </p:txBody>
      </p:sp>
    </p:spTree>
    <p:extLst>
      <p:ext uri="{BB962C8B-B14F-4D97-AF65-F5344CB8AC3E}">
        <p14:creationId xmlns:p14="http://schemas.microsoft.com/office/powerpoint/2010/main" val="1137003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3E8DE-928B-4EE2-97AD-8BADA9C4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6853" y="1738788"/>
            <a:ext cx="1618113" cy="564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C3B0D-06FE-42E0-A594-0498E5B2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3108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rgbClr val="222222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Gibbs Free Energy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 (G)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33448-CD94-492E-8FA9-8ADC14CB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76" y="1078190"/>
            <a:ext cx="10649124" cy="5098774"/>
          </a:xfrm>
        </p:spPr>
        <p:txBody>
          <a:bodyPr>
            <a:normAutofit/>
          </a:bodyPr>
          <a:lstStyle/>
          <a:p>
            <a:pPr>
              <a:buClr>
                <a:srgbClr val="222222"/>
              </a:buClr>
              <a:buSzPts val="28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Gibbs free energy, G, often referred to simply as “free energy,” is defined mathematically as</a:t>
            </a:r>
          </a:p>
          <a:p>
            <a:pPr>
              <a:buClr>
                <a:srgbClr val="222222"/>
              </a:buClr>
              <a:buSzPts val="2800"/>
            </a:pPr>
            <a:endParaRPr lang="en-US" altLang="zh-CN" sz="2400" dirty="0"/>
          </a:p>
          <a:p>
            <a:pPr>
              <a:buClr>
                <a:srgbClr val="222222"/>
              </a:buClr>
              <a:buSzPts val="2800"/>
            </a:pPr>
            <a:r>
              <a:rPr lang="en-US" altLang="zh-CN" sz="2400" dirty="0"/>
              <a:t>The change in free energy (</a:t>
            </a:r>
            <a:r>
              <a:rPr lang="en-US" altLang="zh-CN" sz="2400" i="1" dirty="0"/>
              <a:t>G</a:t>
            </a:r>
            <a:r>
              <a:rPr lang="en-US" altLang="zh-CN" sz="2400" dirty="0"/>
              <a:t>) of a system for a </a:t>
            </a:r>
            <a:r>
              <a:rPr lang="en-US" altLang="zh-CN" sz="2400" i="1" dirty="0"/>
              <a:t>constant-temperature </a:t>
            </a:r>
            <a:r>
              <a:rPr lang="en-US" altLang="zh-CN" sz="2400" dirty="0"/>
              <a:t>process is:</a:t>
            </a:r>
          </a:p>
          <a:p>
            <a:pPr>
              <a:buClr>
                <a:srgbClr val="222222"/>
              </a:buClr>
              <a:buSzPts val="2800"/>
            </a:pPr>
            <a:endParaRPr lang="en-US" altLang="zh-CN" sz="24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rgbClr val="222222"/>
              </a:buClr>
              <a:buSzPts val="2800"/>
            </a:pPr>
            <a:endParaRPr lang="en-US" altLang="zh-CN" sz="24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Under standard conditions, we can rewrite this, the Gibbs free energy equation, as</a:t>
            </a:r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93D08-724A-456B-9CF8-1BB1AAA1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87" y="2649809"/>
            <a:ext cx="4437776" cy="1558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20F1A-92DF-44D2-9D2B-04FB1B7E1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3623" y="5169335"/>
            <a:ext cx="22669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4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1918-617E-4268-9A81-FDCD65AD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611"/>
          </a:xfrm>
        </p:spPr>
        <p:txBody>
          <a:bodyPr>
            <a:normAutofit/>
          </a:bodyPr>
          <a:lstStyle/>
          <a:p>
            <a:r>
              <a:rPr lang="en-GB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Gibbs Free Energy, Spontaneity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0F19-1096-47C1-9B67-2DCD2B28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572"/>
            <a:ext cx="10515600" cy="4784391"/>
          </a:xfrm>
        </p:spPr>
        <p:txBody>
          <a:bodyPr/>
          <a:lstStyle/>
          <a:p>
            <a:r>
              <a:rPr lang="en-US" altLang="zh-CN" sz="2400" dirty="0"/>
              <a:t>We can now summarize the conditions for spontaneity and equilibrium at constant temperature and pressure in terms of </a:t>
            </a:r>
            <a:r>
              <a:rPr lang="en-US" altLang="zh-CN" sz="2400" b="1" i="1" dirty="0"/>
              <a:t>G </a:t>
            </a:r>
            <a:r>
              <a:rPr lang="en-GB" altLang="zh-CN" sz="2400" dirty="0"/>
              <a:t>as follows:</a:t>
            </a:r>
            <a:endParaRPr lang="en-US" altLang="zh-CN" sz="20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0425B-3E33-45BD-A74D-9B4C436E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58" y="2432850"/>
            <a:ext cx="8340787" cy="16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28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22B0F6A-7AF1-40DC-BD6F-E7A60DD07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6D596985-CDF7-4D7F-839F-57874307F74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12022" y="1392572"/>
            <a:ext cx="8170178" cy="4665328"/>
          </a:xfrm>
        </p:spPr>
        <p:txBody>
          <a:bodyPr/>
          <a:lstStyle/>
          <a:p>
            <a:pPr eaLnBrk="1" hangingPunct="1"/>
            <a:r>
              <a:rPr lang="en-US" altLang="zh-CN" dirty="0"/>
              <a:t>There are two parts to the free energy equation:</a:t>
            </a:r>
          </a:p>
          <a:p>
            <a:pPr lvl="1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  </a:t>
            </a:r>
            <a:r>
              <a:rPr lang="en-US" altLang="zh-CN" i="1" dirty="0"/>
              <a:t>H</a:t>
            </a:r>
            <a:r>
              <a:rPr lang="en-US" altLang="zh-CN" dirty="0">
                <a:sym typeface="Symbol" panose="05050102010706020507" pitchFamily="18" charset="2"/>
              </a:rPr>
              <a:t>— the enthalpy term</a:t>
            </a:r>
          </a:p>
          <a:p>
            <a:pPr lvl="1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ym typeface="Symbol" panose="05050102010706020507" pitchFamily="18" charset="2"/>
              </a:rPr>
              <a:t> T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zh-CN" i="1" dirty="0">
                <a:sym typeface="Symbol" panose="05050102010706020507" pitchFamily="18" charset="2"/>
              </a:rPr>
              <a:t>S</a:t>
            </a:r>
            <a:r>
              <a:rPr lang="en-US" altLang="zh-CN" dirty="0">
                <a:sym typeface="Symbol" panose="05050102010706020507" pitchFamily="18" charset="2"/>
              </a:rPr>
              <a:t> — the entropy term</a:t>
            </a:r>
          </a:p>
          <a:p>
            <a:pPr lvl="1" eaLnBrk="1" hangingPunct="1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zh-CN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dirty="0">
                <a:sym typeface="Symbol" panose="05050102010706020507" pitchFamily="18" charset="2"/>
              </a:rPr>
              <a:t>The temperature dependence of free energy comes from the entropy term.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19" y="277907"/>
            <a:ext cx="10515600" cy="484729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System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26" y="849854"/>
            <a:ext cx="8649148" cy="532710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may be one of three types:</a:t>
            </a:r>
          </a:p>
          <a:p>
            <a:pPr lvl="1"/>
            <a:r>
              <a:rPr lang="en-GB" i="1" dirty="0"/>
              <a:t>1. Open system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2.</a:t>
            </a:r>
            <a:r>
              <a:rPr lang="en-GB" i="1" dirty="0"/>
              <a:t> Closed system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3. </a:t>
            </a:r>
            <a:r>
              <a:rPr lang="en-GB" i="1" dirty="0"/>
              <a:t>Isolated system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" y="4794249"/>
            <a:ext cx="5524500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19" y="4509210"/>
            <a:ext cx="600075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7" y="3357731"/>
            <a:ext cx="6181725" cy="666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83332"/>
            <a:ext cx="61436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76" y="1354482"/>
            <a:ext cx="5618579" cy="31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46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2464137" y="409919"/>
            <a:ext cx="6606225" cy="3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-GB" sz="2400" b="1" u="sng" dirty="0">
                <a:solidFill>
                  <a:srgbClr val="FF0000"/>
                </a:solidFill>
              </a:rPr>
              <a:t>For a constant-temperature process:</a:t>
            </a:r>
            <a:endParaRPr dirty="0"/>
          </a:p>
        </p:txBody>
      </p:sp>
      <p:sp>
        <p:nvSpPr>
          <p:cNvPr id="125" name="Google Shape;125;p24"/>
          <p:cNvSpPr txBox="1"/>
          <p:nvPr/>
        </p:nvSpPr>
        <p:spPr>
          <a:xfrm>
            <a:off x="3119150" y="991510"/>
            <a:ext cx="47109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en-GB" sz="2400" b="1" i="1" dirty="0"/>
              <a:t>Gibbs free energy (G)</a:t>
            </a:r>
            <a:endParaRPr dirty="0"/>
          </a:p>
        </p:txBody>
      </p:sp>
      <p:sp>
        <p:nvSpPr>
          <p:cNvPr id="126" name="Google Shape;126;p24"/>
          <p:cNvSpPr txBox="1"/>
          <p:nvPr/>
        </p:nvSpPr>
        <p:spPr>
          <a:xfrm>
            <a:off x="1524000" y="1876643"/>
            <a:ext cx="8955900" cy="111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b="1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b="1" dirty="0">
                <a:solidFill>
                  <a:srgbClr val="FF0000"/>
                </a:solidFill>
              </a:rPr>
              <a:t>G -    </a:t>
            </a:r>
            <a:r>
              <a:rPr lang="en-GB" sz="2000" dirty="0"/>
              <a:t>The reaction is </a:t>
            </a:r>
            <a:r>
              <a:rPr lang="en-GB" sz="2000" b="1" u="sng" dirty="0" err="1">
                <a:solidFill>
                  <a:srgbClr val="FF0000"/>
                </a:solidFill>
              </a:rPr>
              <a:t>favorable</a:t>
            </a:r>
            <a:r>
              <a:rPr lang="en-GB" sz="2000" dirty="0"/>
              <a:t> </a:t>
            </a:r>
            <a:r>
              <a:rPr lang="en-GB" sz="2000" i="1" dirty="0"/>
              <a:t>(spontaneous) </a:t>
            </a:r>
            <a:r>
              <a:rPr lang="en-GB" sz="2000" dirty="0"/>
              <a:t>in the forward direction.</a:t>
            </a:r>
          </a:p>
          <a:p>
            <a:pPr>
              <a:buClr>
                <a:srgbClr val="000000"/>
              </a:buClr>
              <a:buSzPts val="600"/>
            </a:pPr>
            <a:r>
              <a:rPr lang="en-GB" sz="2000" dirty="0"/>
              <a:t>	  No outside energy is needed</a:t>
            </a:r>
          </a:p>
          <a:p>
            <a:pPr>
              <a:buClr>
                <a:srgbClr val="000000"/>
              </a:buClr>
              <a:buSzPts val="600"/>
            </a:pPr>
            <a:r>
              <a:rPr lang="en-GB" sz="2000" dirty="0"/>
              <a:t>	  </a:t>
            </a:r>
            <a:r>
              <a:rPr lang="en-GB" sz="2000" u="sng" dirty="0">
                <a:solidFill>
                  <a:srgbClr val="FF0000"/>
                </a:solidFill>
              </a:rPr>
              <a:t>Product formation is </a:t>
            </a:r>
            <a:r>
              <a:rPr lang="en-GB" sz="2000" u="sng" dirty="0" err="1">
                <a:solidFill>
                  <a:srgbClr val="FF0000"/>
                </a:solidFill>
              </a:rPr>
              <a:t>favored</a:t>
            </a:r>
            <a:endParaRPr sz="2000" u="sng" dirty="0">
              <a:solidFill>
                <a:srgbClr val="FF0000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1597250" y="3657600"/>
            <a:ext cx="8955900" cy="21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b="1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b="1" dirty="0">
                <a:solidFill>
                  <a:srgbClr val="FF0000"/>
                </a:solidFill>
              </a:rPr>
              <a:t>G +  </a:t>
            </a:r>
            <a:r>
              <a:rPr lang="en-GB" sz="2000" dirty="0"/>
              <a:t>The reaction is </a:t>
            </a:r>
            <a:r>
              <a:rPr lang="en-GB" sz="2000" b="1" u="sng" dirty="0" err="1">
                <a:solidFill>
                  <a:srgbClr val="FF0000"/>
                </a:solidFill>
              </a:rPr>
              <a:t>unfavorable</a:t>
            </a:r>
            <a:r>
              <a:rPr lang="en-GB" sz="2000" dirty="0"/>
              <a:t> </a:t>
            </a:r>
            <a:r>
              <a:rPr lang="en-GB" sz="2000" i="1" dirty="0"/>
              <a:t>(non-spontaneous) </a:t>
            </a:r>
            <a:r>
              <a:rPr lang="en-GB" sz="2000" dirty="0"/>
              <a:t>as written.  </a:t>
            </a:r>
          </a:p>
          <a:p>
            <a:pPr>
              <a:buClr>
                <a:srgbClr val="000000"/>
              </a:buClr>
              <a:buSzPts val="600"/>
            </a:pPr>
            <a:r>
              <a:rPr lang="en-GB" sz="2000" dirty="0"/>
              <a:t>	The reaction is </a:t>
            </a:r>
            <a:r>
              <a:rPr lang="en-GB" sz="2000" dirty="0" err="1"/>
              <a:t>favorable</a:t>
            </a:r>
            <a:r>
              <a:rPr lang="en-GB" sz="2000" dirty="0"/>
              <a:t> </a:t>
            </a:r>
            <a:r>
              <a:rPr lang="en-GB" sz="2000" i="1" dirty="0"/>
              <a:t>(spontaneous)  </a:t>
            </a:r>
            <a:r>
              <a:rPr lang="en-GB" sz="2000" dirty="0"/>
              <a:t>in the reverse direction</a:t>
            </a:r>
          </a:p>
          <a:p>
            <a:pPr>
              <a:buClr>
                <a:srgbClr val="000000"/>
              </a:buClr>
              <a:buSzPts val="600"/>
            </a:pPr>
            <a:r>
              <a:rPr lang="en-GB" sz="2000" dirty="0"/>
              <a:t>               </a:t>
            </a:r>
            <a:r>
              <a:rPr lang="en-GB" sz="2000" u="sng" dirty="0">
                <a:solidFill>
                  <a:srgbClr val="FF0000"/>
                </a:solidFill>
              </a:rPr>
              <a:t>Reactant formation is </a:t>
            </a:r>
            <a:r>
              <a:rPr lang="en-GB" sz="2000" u="sng" dirty="0" err="1">
                <a:solidFill>
                  <a:srgbClr val="FF0000"/>
                </a:solidFill>
              </a:rPr>
              <a:t>favored</a:t>
            </a:r>
            <a:r>
              <a:rPr lang="en-GB" sz="2000" u="sng" dirty="0">
                <a:solidFill>
                  <a:srgbClr val="FF0000"/>
                </a:solidFill>
              </a:rPr>
              <a:t> </a:t>
            </a:r>
            <a:endParaRPr sz="2000" u="sng" dirty="0">
              <a:solidFill>
                <a:srgbClr val="FF0000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1597250" y="5147185"/>
            <a:ext cx="8715748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-GB" sz="2400" b="1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GB" sz="2400" b="1" dirty="0">
                <a:solidFill>
                  <a:srgbClr val="FF0000"/>
                </a:solidFill>
              </a:rPr>
              <a:t>G = 0     </a:t>
            </a:r>
            <a:r>
              <a:rPr lang="en-GB" sz="2000" dirty="0"/>
              <a:t>The reaction is at </a:t>
            </a:r>
            <a:r>
              <a:rPr lang="en-GB" sz="2000" b="1" u="sng" dirty="0">
                <a:solidFill>
                  <a:srgbClr val="FF0000"/>
                </a:solidFill>
              </a:rPr>
              <a:t>equilibrium</a:t>
            </a:r>
            <a:r>
              <a:rPr lang="en-GB" sz="2000" dirty="0"/>
              <a:t> and </a:t>
            </a:r>
            <a:r>
              <a:rPr lang="en-GB" sz="2000" u="sng" dirty="0">
                <a:solidFill>
                  <a:srgbClr val="FF0000"/>
                </a:solidFill>
              </a:rPr>
              <a:t>reactant and product </a:t>
            </a:r>
            <a:r>
              <a:rPr lang="en-GB" dirty="0"/>
              <a:t>	   	        </a:t>
            </a:r>
            <a:r>
              <a:rPr lang="en-GB" u="sng" dirty="0">
                <a:solidFill>
                  <a:srgbClr val="FF0000"/>
                </a:solidFill>
              </a:rPr>
              <a:t>formation are equally </a:t>
            </a:r>
            <a:r>
              <a:rPr lang="en-GB" u="sng" dirty="0" err="1">
                <a:solidFill>
                  <a:srgbClr val="FF0000"/>
                </a:solidFill>
              </a:rPr>
              <a:t>favored</a:t>
            </a:r>
            <a:endParaRPr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55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CD11-9A09-49C5-BE79-8BCC4FB0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B4AF1-3A85-45CC-8608-4E2FC0F8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b="1" i="1" dirty="0">
                <a:solidFill>
                  <a:srgbClr val="FF0000"/>
                </a:solidFill>
              </a:rPr>
              <a:t>- w </a:t>
            </a:r>
            <a:r>
              <a:rPr lang="en-US" altLang="zh-CN" dirty="0"/>
              <a:t>represents that </a:t>
            </a:r>
            <a:r>
              <a:rPr lang="en-US" altLang="zh-CN" i="1" dirty="0">
                <a:solidFill>
                  <a:srgbClr val="00B050"/>
                </a:solidFill>
              </a:rPr>
              <a:t>work is done by the system</a:t>
            </a:r>
            <a:r>
              <a:rPr lang="en-US" altLang="zh-CN" dirty="0"/>
              <a:t>.</a:t>
            </a:r>
          </a:p>
          <a:p>
            <a:r>
              <a:rPr lang="en-US" altLang="zh-CN" sz="2400" dirty="0"/>
              <a:t>This equation suggest that how much energy is ‘free’ or ‘available’ to do something useful.</a:t>
            </a:r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42892-D9ED-44E7-91AA-3C4E58BF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86" y="1649534"/>
            <a:ext cx="1736638" cy="608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48C84-C0F8-4EB9-A2F6-1AFB91E0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90" y="1139180"/>
            <a:ext cx="8429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55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880A-CFA3-4132-8E55-94B8C2EC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65FE-F113-40E2-AC1E-AF0A6233C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6F2EA-317A-434F-856D-D74C9F75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95" y="2596631"/>
            <a:ext cx="7511073" cy="3681226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410C273E-8C5E-40BF-8804-1DD9B0FF9FF3}"/>
              </a:ext>
            </a:extLst>
          </p:cNvPr>
          <p:cNvSpPr/>
          <p:nvPr/>
        </p:nvSpPr>
        <p:spPr>
          <a:xfrm rot="14195814">
            <a:off x="1938380" y="3548353"/>
            <a:ext cx="955296" cy="469191"/>
          </a:xfrm>
          <a:prstGeom prst="arc">
            <a:avLst>
              <a:gd name="adj1" fmla="val 1742152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9253C-ADB3-4818-B8A8-49E829BD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03" y="681037"/>
            <a:ext cx="4642993" cy="16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2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79E4-417D-46FA-B426-069D3C59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FC8E-D670-4235-939C-A54E8679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2ADE1-708E-430A-9155-22C0CE6C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0" y="2446410"/>
            <a:ext cx="11101431" cy="353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8DCF4-B3CB-4294-9509-D4D6D1FC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21" y="564978"/>
            <a:ext cx="4642993" cy="16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72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9415-D019-4822-9E1A-FE5CEA1D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387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E8F8F-E322-46D1-A720-16CD17507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81512"/>
                <a:ext cx="10439400" cy="5195451"/>
              </a:xfrm>
            </p:spPr>
            <p:txBody>
              <a:bodyPr/>
              <a:lstStyle/>
              <a:p>
                <a:r>
                  <a:rPr lang="en-US" altLang="zh-CN" sz="2400" dirty="0"/>
                  <a:t>Standard Gibbs Free Energy Change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lvl="1"/>
                <a:r>
                  <a:rPr lang="en-US" altLang="zh-CN" sz="2000" dirty="0"/>
                  <a:t>Standard pressure (1 atm) and standard concentration (1M)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E8F8F-E322-46D1-A720-16CD17507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81512"/>
                <a:ext cx="10439400" cy="5195451"/>
              </a:xfrm>
              <a:blipFill>
                <a:blip r:embed="rId2"/>
                <a:stretch>
                  <a:fillRect l="-759" t="-1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876FF6-113F-49B7-A5DA-05C0AA52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34" y="1813399"/>
            <a:ext cx="45434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C15BC-E419-4FF4-B59E-96E84216C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7" y="2561668"/>
            <a:ext cx="7829550" cy="1133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C06BD-A047-4AED-AC3D-C3C8AF140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959" y="3314190"/>
            <a:ext cx="4159483" cy="27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5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B122-C474-41FF-A82A-A49920B8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7FC1-02E8-4661-9D78-DA1343CC0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753"/>
            <a:ext cx="10515600" cy="3551209"/>
          </a:xfrm>
        </p:spPr>
        <p:txBody>
          <a:bodyPr>
            <a:normAutofit/>
          </a:bodyPr>
          <a:lstStyle/>
          <a:p>
            <a:pPr algn="ctr"/>
            <a:r>
              <a:rPr lang="en-US" altLang="zh-CN" sz="8000" dirty="0"/>
              <a:t>The End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2349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306"/>
            <a:ext cx="10515600" cy="495487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Exercise</a:t>
            </a:r>
            <a:endParaRPr lang="en-US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860612"/>
                <a:ext cx="10574767" cy="569079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>
                    <a:latin typeface="Franklin Gothic Book" panose="020B0503020102020204" pitchFamily="34" charset="0"/>
                  </a:rPr>
                  <a:t>A gas absorbs 2,500 J of heat energy and expands from 3L to 7L at a constant pressure of 4 atm. (a) How much work is done by the system? (b) what is the change in the energy of the system?</a:t>
                </a:r>
              </a:p>
              <a:p>
                <a:endParaRPr lang="en-GB" dirty="0">
                  <a:latin typeface="Franklin Gothic Book" panose="020B0503020102020204" pitchFamily="34" charset="0"/>
                </a:endParaRPr>
              </a:p>
              <a:p>
                <a:pPr marL="0" indent="0">
                  <a:buNone/>
                </a:pPr>
                <a:r>
                  <a:rPr lang="en-GB" i="1" dirty="0"/>
                  <a:t>	q </a:t>
                </a:r>
                <a:r>
                  <a:rPr lang="en-GB" dirty="0"/>
                  <a:t>=  + 25,000 J,	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+4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	</a:t>
                </a:r>
                <a:r>
                  <a:rPr lang="en-US" i="1" dirty="0"/>
                  <a:t>P</a:t>
                </a:r>
                <a:r>
                  <a:rPr lang="en-US" b="1" i="1" dirty="0"/>
                  <a:t> </a:t>
                </a:r>
                <a:r>
                  <a:rPr lang="en-US" dirty="0"/>
                  <a:t>= 4 </a:t>
                </a:r>
                <a:r>
                  <a:rPr lang="en-US" dirty="0" err="1"/>
                  <a:t>atm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GB" dirty="0"/>
                  <a:t>(a)	</a:t>
                </a:r>
                <a:r>
                  <a:rPr lang="en-GB" dirty="0">
                    <a:solidFill>
                      <a:srgbClr val="FF0000"/>
                    </a:solidFill>
                  </a:rPr>
                  <a:t>W = - P</a:t>
                </a:r>
                <a:r>
                  <a:rPr lang="en-GB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FF0000"/>
                    </a:solidFill>
                  </a:rPr>
                  <a:t>	</a:t>
                </a:r>
                <a:r>
                  <a:rPr lang="en-GB" dirty="0"/>
                  <a:t>W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 smtClean="0"/>
                          <m:t>−16 </m:t>
                        </m:r>
                        <m:r>
                          <m:rPr>
                            <m:nor/>
                          </m:rPr>
                          <a:rPr lang="en-GB" dirty="0" smtClean="0"/>
                          <m:t>L</m:t>
                        </m:r>
                        <m:r>
                          <m:rPr>
                            <m:nor/>
                          </m:rPr>
                          <a:rPr lang="en-GB" dirty="0" smtClean="0"/>
                          <m:t>. </m:t>
                        </m:r>
                        <m:r>
                          <m:rPr>
                            <m:nor/>
                          </m:rPr>
                          <a:rPr lang="en-GB" dirty="0" smtClean="0"/>
                          <m:t>atm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GB" dirty="0"/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b="0" i="0" dirty="0" smtClean="0"/>
                          <m:t>101.3 </m:t>
                        </m:r>
                        <m:r>
                          <m:rPr>
                            <m:nor/>
                          </m:rPr>
                          <a:rPr lang="en-GB" b="0" i="0" dirty="0" smtClean="0"/>
                          <m:t>J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b="1" dirty="0"/>
                  <a:t>W = -1620.8 J 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(b)	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q + W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q + (-P</a:t>
                </a:r>
                <a:r>
                  <a:rPr lang="en-GB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V)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F0"/>
                    </a:solidFill>
                  </a:rPr>
                  <a:t>	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 +25,000 J – 1620.85 J = </a:t>
                </a:r>
                <a:r>
                  <a:rPr lang="en-GB" b="1" dirty="0">
                    <a:solidFill>
                      <a:srgbClr val="7030A0"/>
                    </a:solidFill>
                  </a:rPr>
                  <a:t>879.2 J </a:t>
                </a:r>
                <a:r>
                  <a:rPr lang="en-GB" dirty="0"/>
                  <a:t>(net energy)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	More energy coming in than energy going out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860612"/>
                <a:ext cx="10574767" cy="5690795"/>
              </a:xfrm>
              <a:blipFill>
                <a:blip r:embed="rId2"/>
                <a:stretch>
                  <a:fillRect l="-1037" t="-2248" r="-865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4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1" y="405970"/>
            <a:ext cx="10972800" cy="6397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Calorimetry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2362" y="2828486"/>
            <a:ext cx="4267200" cy="533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Perpetua" pitchFamily="18" charset="0"/>
                <a:ea typeface="+mj-ea"/>
                <a:cs typeface="+mj-cs"/>
              </a:rPr>
              <a:t>How did they first measure heat?</a:t>
            </a:r>
          </a:p>
        </p:txBody>
      </p:sp>
      <p:pic>
        <p:nvPicPr>
          <p:cNvPr id="1028" name="Picture 4" descr="Cutaway of Lavoisier's ice calori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220" y="2123285"/>
            <a:ext cx="2468519" cy="40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3350" y="3403410"/>
            <a:ext cx="6419850" cy="30735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en-US" sz="2400" dirty="0"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3350" y="3403410"/>
            <a:ext cx="6038850" cy="30735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en-US" sz="2400" dirty="0"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37063" y="3257934"/>
            <a:ext cx="4191000" cy="2514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34290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>
                <a:latin typeface="Perpetua" pitchFamily="18" charset="0"/>
                <a:ea typeface="+mj-ea"/>
                <a:cs typeface="+mj-cs"/>
              </a:rPr>
              <a:t>Antoine Lavoisier (1782)</a:t>
            </a:r>
          </a:p>
          <a:p>
            <a:pPr marL="34290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>
                <a:latin typeface="Perpetua" pitchFamily="18" charset="0"/>
                <a:ea typeface="+mj-ea"/>
                <a:cs typeface="+mj-cs"/>
              </a:rPr>
              <a:t>World’s first ice-calorimeter </a:t>
            </a:r>
          </a:p>
          <a:p>
            <a:pPr marL="342900" indent="-34290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>
                <a:latin typeface="Perpetua" pitchFamily="18" charset="0"/>
                <a:ea typeface="+mj-ea"/>
                <a:cs typeface="+mj-cs"/>
              </a:rPr>
              <a:t>Published in his book</a:t>
            </a:r>
          </a:p>
          <a:p>
            <a:pPr>
              <a:spcBef>
                <a:spcPct val="0"/>
              </a:spcBef>
            </a:pPr>
            <a:r>
              <a:rPr lang="en-US" sz="2400" dirty="0">
                <a:latin typeface="Perpetua" pitchFamily="18" charset="0"/>
                <a:ea typeface="+mj-ea"/>
                <a:cs typeface="+mj-cs"/>
              </a:rPr>
              <a:t>      “Elements of Chemistry”</a:t>
            </a:r>
          </a:p>
          <a:p>
            <a:pPr marL="342900" indent="-342900">
              <a:spcBef>
                <a:spcPct val="0"/>
              </a:spcBef>
              <a:buFont typeface="Arial" pitchFamily="34" charset="0"/>
              <a:buChar char="•"/>
            </a:pPr>
            <a:endParaRPr lang="en-US" sz="2400" dirty="0"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4660" l="6957" r="92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896" y="3619664"/>
            <a:ext cx="508104" cy="45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55" b="89844" l="85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942" y="3555848"/>
            <a:ext cx="700859" cy="406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95" b="8994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06" y="4573366"/>
            <a:ext cx="188794" cy="1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95" b="8994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06" y="4954366"/>
            <a:ext cx="188794" cy="1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6" b="94463" l="0" r="94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0" y="3547804"/>
            <a:ext cx="803315" cy="40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76879" y="1353053"/>
            <a:ext cx="7682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Calorimetry</a:t>
            </a:r>
            <a:r>
              <a:rPr lang="en-US" sz="2400" dirty="0"/>
              <a:t> is the ‘experimental measurement of heat flow</a:t>
            </a:r>
            <a:r>
              <a:rPr lang="en-US" dirty="0"/>
              <a:t>’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0288" y="1937373"/>
            <a:ext cx="5573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2000" b="1" u="sng" dirty="0">
                <a:solidFill>
                  <a:srgbClr val="FF0000"/>
                </a:solidFill>
              </a:rPr>
              <a:t>A Calorimeter </a:t>
            </a:r>
            <a:r>
              <a:rPr lang="en-US" sz="2000" b="1" dirty="0"/>
              <a:t> </a:t>
            </a:r>
            <a:r>
              <a:rPr lang="en-US" sz="2000" dirty="0"/>
              <a:t>is used to measure the heat changes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02243 C -0.00746 -0.043 -0.00555 -0.04971 -0.01007 -0.0763 C -0.01094 -0.08046 -0.01406 -0.08324 -0.01684 -0.08624 C -0.02951 -0.09919 -0.04826 -0.10289 -0.06441 -0.1052 C -0.08559 -0.10358 -0.10607 -0.09988 -0.12725 -0.09757 C -0.14288 -0.09179 -0.16041 -0.0904 -0.17639 -0.08624 C -0.17812 -0.08485 -0.17969 -0.08324 -0.18142 -0.08231 C -0.18472 -0.08069 -0.19166 -0.07838 -0.19166 -0.07815 C -0.19878 -0.07052 -0.20364 -0.06173 -0.21198 -0.05526 C -0.21423 -0.04786 -0.21771 -0.04185 -0.21892 -0.03399 C -0.21962 -0.03029 -0.21979 -0.02636 -0.22048 -0.02243 C -0.22083 -0.02035 -0.22222 -0.01665 -0.22222 -0.01641 L -0.22222 -0.02821 " pathEditMode="relative" rAng="0" ptsTypes="fffffffffffAA">
                                      <p:cBhvr>
                                        <p:cTn id="11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82" y="-3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12624</TotalTime>
  <Words>3588</Words>
  <Application>Microsoft Office PowerPoint</Application>
  <PresentationFormat>Widescreen</PresentationFormat>
  <Paragraphs>500</Paragraphs>
  <Slides>75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100" baseType="lpstr">
      <vt:lpstr>Calibri2</vt:lpstr>
      <vt:lpstr>MathematicalPi-One</vt:lpstr>
      <vt:lpstr>ＭＳ Ｐゴシック</vt:lpstr>
      <vt:lpstr>NewBaskervilleStd-Roman</vt:lpstr>
      <vt:lpstr>Noto Sans Symbols</vt:lpstr>
      <vt:lpstr>宋体</vt:lpstr>
      <vt:lpstr>微软雅黑</vt:lpstr>
      <vt:lpstr>等线</vt:lpstr>
      <vt:lpstr>等线 Light</vt:lpstr>
      <vt:lpstr>Algerian</vt:lpstr>
      <vt:lpstr>Arial</vt:lpstr>
      <vt:lpstr>Bahnschrift</vt:lpstr>
      <vt:lpstr>Bodoni MT Black</vt:lpstr>
      <vt:lpstr>Calibri</vt:lpstr>
      <vt:lpstr>Calibri Light</vt:lpstr>
      <vt:lpstr>Cambria Math</vt:lpstr>
      <vt:lpstr>Franklin Gothic Book</vt:lpstr>
      <vt:lpstr>Perpetua</vt:lpstr>
      <vt:lpstr>Roboto</vt:lpstr>
      <vt:lpstr>Segoe UI</vt:lpstr>
      <vt:lpstr>Symbol</vt:lpstr>
      <vt:lpstr>Tahoma</vt:lpstr>
      <vt:lpstr>Times New Roman</vt:lpstr>
      <vt:lpstr>Wingdings</vt:lpstr>
      <vt:lpstr>Office Theme</vt:lpstr>
      <vt:lpstr>Thermodynamics and Energy</vt:lpstr>
      <vt:lpstr>Thermodynamics</vt:lpstr>
      <vt:lpstr>Energy</vt:lpstr>
      <vt:lpstr>First Law of Thermodynamics</vt:lpstr>
      <vt:lpstr>First Law of Thermodynamics</vt:lpstr>
      <vt:lpstr>First Law of Thermodynamics</vt:lpstr>
      <vt:lpstr>Types of System</vt:lpstr>
      <vt:lpstr>Practice Exercise</vt:lpstr>
      <vt:lpstr>Calorimetry</vt:lpstr>
      <vt:lpstr>Calorimetry</vt:lpstr>
      <vt:lpstr>Exothermic vs. Endothermic Reactions</vt:lpstr>
      <vt:lpstr>Specific Heat (capacity) </vt:lpstr>
      <vt:lpstr>PowerPoint Presentation</vt:lpstr>
      <vt:lpstr>Specific Heats of Selected Substances and Mixtures </vt:lpstr>
      <vt:lpstr>Practice exercise</vt:lpstr>
      <vt:lpstr>PowerPoint Presentation</vt:lpstr>
      <vt:lpstr>Molar Heat (Capacity)</vt:lpstr>
      <vt:lpstr>Enthalpy (H)</vt:lpstr>
      <vt:lpstr>Enthalpy (H)</vt:lpstr>
      <vt:lpstr>Enthalpy (H)</vt:lpstr>
      <vt:lpstr>∆H of phase changes</vt:lpstr>
      <vt:lpstr>Water phase change</vt:lpstr>
      <vt:lpstr>Practice exercise</vt:lpstr>
      <vt:lpstr>Bond enthalpy</vt:lpstr>
      <vt:lpstr>PowerPoint Presentation</vt:lpstr>
      <vt:lpstr>PowerPoint Presentation</vt:lpstr>
      <vt:lpstr>PowerPoint Presentation</vt:lpstr>
      <vt:lpstr>Hess’s Law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Heat of formation</vt:lpstr>
      <vt:lpstr>Spontaneity</vt:lpstr>
      <vt:lpstr>Spontaneous Processes</vt:lpstr>
      <vt:lpstr>Spontaneous Processes</vt:lpstr>
      <vt:lpstr>Carnot Cycle: </vt:lpstr>
      <vt:lpstr>Entropy</vt:lpstr>
      <vt:lpstr>PowerPoint Presentation</vt:lpstr>
      <vt:lpstr>Entropy is Disorder </vt:lpstr>
      <vt:lpstr>Entropy States </vt:lpstr>
      <vt:lpstr>Entropy, S</vt:lpstr>
      <vt:lpstr>Entropy, S</vt:lpstr>
      <vt:lpstr>PowerPoint Presentation</vt:lpstr>
      <vt:lpstr>PowerPoint Presentation</vt:lpstr>
      <vt:lpstr>Entropy on the Molecular Scale</vt:lpstr>
      <vt:lpstr>Entropy on the Molecular Scale</vt:lpstr>
      <vt:lpstr>Entropy on the Molecular Scale</vt:lpstr>
      <vt:lpstr>PowerPoint Presentation</vt:lpstr>
      <vt:lpstr>Standard Entropy (∆S°) Values</vt:lpstr>
      <vt:lpstr>Relative Entropy of Substances</vt:lpstr>
      <vt:lpstr>Concept check</vt:lpstr>
      <vt:lpstr>Second Law of Thermodynamics</vt:lpstr>
      <vt:lpstr>Reversible (ideal, non-spontaneous) process:</vt:lpstr>
      <vt:lpstr>Irreversible (real, spontaneous) process</vt:lpstr>
      <vt:lpstr>   </vt:lpstr>
      <vt:lpstr>Which process has higher entropy?</vt:lpstr>
      <vt:lpstr>Third Law of Thermodynamics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Gibbs Free Energy (G) </vt:lpstr>
      <vt:lpstr>Gibbs Free Energy, Spontaneity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Mohd Hassan</cp:lastModifiedBy>
  <cp:revision>467</cp:revision>
  <dcterms:created xsi:type="dcterms:W3CDTF">2022-11-22T17:37:27Z</dcterms:created>
  <dcterms:modified xsi:type="dcterms:W3CDTF">2022-12-02T01:47:17Z</dcterms:modified>
</cp:coreProperties>
</file>